
<file path=[Content_Types].xml><?xml version="1.0" encoding="utf-8"?>
<Types xmlns="http://schemas.openxmlformats.org/package/2006/content-types">
  <Default Extension="fntdata" ContentType="application/x-fontdata"/>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15.jpg" ContentType="image/jpe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64"/>
  </p:notesMasterIdLst>
  <p:sldIdLst>
    <p:sldId id="256" r:id="rId2"/>
    <p:sldId id="259" r:id="rId3"/>
    <p:sldId id="261" r:id="rId4"/>
    <p:sldId id="312" r:id="rId5"/>
    <p:sldId id="310" r:id="rId6"/>
    <p:sldId id="257" r:id="rId7"/>
    <p:sldId id="320" r:id="rId8"/>
    <p:sldId id="269" r:id="rId9"/>
    <p:sldId id="313" r:id="rId10"/>
    <p:sldId id="314" r:id="rId11"/>
    <p:sldId id="287" r:id="rId12"/>
    <p:sldId id="288" r:id="rId13"/>
    <p:sldId id="293" r:id="rId14"/>
    <p:sldId id="307" r:id="rId15"/>
    <p:sldId id="308" r:id="rId16"/>
    <p:sldId id="304" r:id="rId17"/>
    <p:sldId id="306" r:id="rId18"/>
    <p:sldId id="305" r:id="rId19"/>
    <p:sldId id="318" r:id="rId20"/>
    <p:sldId id="321" r:id="rId21"/>
    <p:sldId id="290" r:id="rId22"/>
    <p:sldId id="294" r:id="rId23"/>
    <p:sldId id="291" r:id="rId24"/>
    <p:sldId id="323" r:id="rId25"/>
    <p:sldId id="316" r:id="rId26"/>
    <p:sldId id="325" r:id="rId27"/>
    <p:sldId id="317" r:id="rId28"/>
    <p:sldId id="324" r:id="rId29"/>
    <p:sldId id="327" r:id="rId30"/>
    <p:sldId id="264" r:id="rId31"/>
    <p:sldId id="311" r:id="rId32"/>
    <p:sldId id="295" r:id="rId33"/>
    <p:sldId id="296" r:id="rId34"/>
    <p:sldId id="297" r:id="rId35"/>
    <p:sldId id="298" r:id="rId36"/>
    <p:sldId id="299" r:id="rId37"/>
    <p:sldId id="300" r:id="rId38"/>
    <p:sldId id="301" r:id="rId39"/>
    <p:sldId id="258" r:id="rId40"/>
    <p:sldId id="260" r:id="rId41"/>
    <p:sldId id="262" r:id="rId42"/>
    <p:sldId id="263" r:id="rId43"/>
    <p:sldId id="265" r:id="rId44"/>
    <p:sldId id="266" r:id="rId45"/>
    <p:sldId id="267" r:id="rId46"/>
    <p:sldId id="268" r:id="rId47"/>
    <p:sldId id="270" r:id="rId48"/>
    <p:sldId id="271" r:id="rId49"/>
    <p:sldId id="272" r:id="rId50"/>
    <p:sldId id="273" r:id="rId51"/>
    <p:sldId id="274" r:id="rId52"/>
    <p:sldId id="275" r:id="rId53"/>
    <p:sldId id="276" r:id="rId54"/>
    <p:sldId id="277" r:id="rId55"/>
    <p:sldId id="278" r:id="rId56"/>
    <p:sldId id="279" r:id="rId57"/>
    <p:sldId id="280" r:id="rId58"/>
    <p:sldId id="281" r:id="rId59"/>
    <p:sldId id="282" r:id="rId60"/>
    <p:sldId id="283" r:id="rId61"/>
    <p:sldId id="284" r:id="rId62"/>
    <p:sldId id="285" r:id="rId63"/>
  </p:sldIdLst>
  <p:sldSz cx="9144000" cy="5143500" type="screen16x9"/>
  <p:notesSz cx="6858000" cy="9144000"/>
  <p:embeddedFontLst>
    <p:embeddedFont>
      <p:font typeface="Calibri" panose="020F0502020204030204" pitchFamily="34" charset="0"/>
      <p:regular r:id="rId65"/>
      <p:bold r:id="rId66"/>
      <p:italic r:id="rId67"/>
      <p:boldItalic r:id="rId68"/>
    </p:embeddedFont>
    <p:embeddedFont>
      <p:font typeface="Cambria Math" panose="02040503050406030204" pitchFamily="18" charset="0"/>
      <p:regular r:id="rId69"/>
    </p:embeddedFont>
    <p:embeddedFont>
      <p:font typeface="Georgia" panose="02040502050405020303" pitchFamily="18" charset="0"/>
      <p:regular r:id="rId70"/>
      <p:bold r:id="rId71"/>
      <p:italic r:id="rId72"/>
      <p:boldItalic r:id="rId73"/>
    </p:embeddedFont>
    <p:embeddedFont>
      <p:font typeface="Nunito Sans" panose="020B0604020202020204"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EEA617"/>
    <a:srgbClr val="4E86FF"/>
    <a:srgbClr val="FFF3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2D39A4B-00D6-4AC0-9E90-7EA99DF1EF4F}">
  <a:tblStyle styleId="{F2D39A4B-00D6-4AC0-9E90-7EA99DF1EF4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96"/>
    <p:restoredTop sz="94698"/>
  </p:normalViewPr>
  <p:slideViewPr>
    <p:cSldViewPr snapToGrid="0" snapToObjects="1">
      <p:cViewPr varScale="1">
        <p:scale>
          <a:sx n="142" d="100"/>
          <a:sy n="142" d="100"/>
        </p:scale>
        <p:origin x="582" y="126"/>
      </p:cViewPr>
      <p:guideLst/>
    </p:cSldViewPr>
  </p:slideViewPr>
  <p:outlineViewPr>
    <p:cViewPr>
      <p:scale>
        <a:sx n="33" d="100"/>
        <a:sy n="33" d="100"/>
      </p:scale>
      <p:origin x="0" y="-349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4.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0.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5.fntdata"/><Relationship Id="rId77"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8.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75"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font" Target="fonts/font9.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2.fntdata"/><Relationship Id="rId7" Type="http://schemas.openxmlformats.org/officeDocument/2006/relationships/slide" Target="slides/slide6.xml"/><Relationship Id="rId71" Type="http://schemas.openxmlformats.org/officeDocument/2006/relationships/font" Target="fonts/font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1046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630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6624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630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4341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264532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7046194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9797316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92596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4835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c8d0b7f6e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c8d0b7f6e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16469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79217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47806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88966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72956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12454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01890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57348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6998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19602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36571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88279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16702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c8d0b7f6e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c8d0b7f6e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08561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19940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c8d0b7f6e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1c8d0b7f6e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35694cd56_0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35694cd56_0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7903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5822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flipH="1">
            <a:off x="-688" y="0"/>
            <a:ext cx="4575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468925" y="2387250"/>
            <a:ext cx="3636600" cy="2259000"/>
          </a:xfrm>
          <a:prstGeom prst="rect">
            <a:avLst/>
          </a:prstGeom>
        </p:spPr>
        <p:txBody>
          <a:bodyPr spcFirstLastPara="1" wrap="square" lIns="91425" tIns="91425" rIns="91425" bIns="91425" anchor="t" anchorCtr="0"/>
          <a:lstStyle>
            <a:lvl1pPr lvl="0">
              <a:spcBef>
                <a:spcPts val="0"/>
              </a:spcBef>
              <a:spcAft>
                <a:spcPts val="0"/>
              </a:spcAft>
              <a:buClr>
                <a:srgbClr val="F67031"/>
              </a:buClr>
              <a:buSzPts val="3000"/>
              <a:buNone/>
              <a:defRPr sz="3000" b="1">
                <a:solidFill>
                  <a:srgbClr val="F67031"/>
                </a:solidFill>
              </a:defRPr>
            </a:lvl1pPr>
            <a:lvl2pPr lvl="1">
              <a:spcBef>
                <a:spcPts val="0"/>
              </a:spcBef>
              <a:spcAft>
                <a:spcPts val="0"/>
              </a:spcAft>
              <a:buClr>
                <a:srgbClr val="F67031"/>
              </a:buClr>
              <a:buSzPts val="3000"/>
              <a:buNone/>
              <a:defRPr sz="3000" b="1">
                <a:solidFill>
                  <a:srgbClr val="F67031"/>
                </a:solidFill>
              </a:defRPr>
            </a:lvl2pPr>
            <a:lvl3pPr lvl="2">
              <a:spcBef>
                <a:spcPts val="0"/>
              </a:spcBef>
              <a:spcAft>
                <a:spcPts val="0"/>
              </a:spcAft>
              <a:buClr>
                <a:srgbClr val="F67031"/>
              </a:buClr>
              <a:buSzPts val="3000"/>
              <a:buNone/>
              <a:defRPr sz="3000" b="1">
                <a:solidFill>
                  <a:srgbClr val="F67031"/>
                </a:solidFill>
              </a:defRPr>
            </a:lvl3pPr>
            <a:lvl4pPr lvl="3">
              <a:spcBef>
                <a:spcPts val="0"/>
              </a:spcBef>
              <a:spcAft>
                <a:spcPts val="0"/>
              </a:spcAft>
              <a:buClr>
                <a:srgbClr val="F67031"/>
              </a:buClr>
              <a:buSzPts val="3000"/>
              <a:buNone/>
              <a:defRPr sz="3000" b="1">
                <a:solidFill>
                  <a:srgbClr val="F67031"/>
                </a:solidFill>
              </a:defRPr>
            </a:lvl4pPr>
            <a:lvl5pPr lvl="4">
              <a:spcBef>
                <a:spcPts val="0"/>
              </a:spcBef>
              <a:spcAft>
                <a:spcPts val="0"/>
              </a:spcAft>
              <a:buClr>
                <a:srgbClr val="F67031"/>
              </a:buClr>
              <a:buSzPts val="3000"/>
              <a:buNone/>
              <a:defRPr sz="3000" b="1">
                <a:solidFill>
                  <a:srgbClr val="F67031"/>
                </a:solidFill>
              </a:defRPr>
            </a:lvl5pPr>
            <a:lvl6pPr lvl="5">
              <a:spcBef>
                <a:spcPts val="0"/>
              </a:spcBef>
              <a:spcAft>
                <a:spcPts val="0"/>
              </a:spcAft>
              <a:buClr>
                <a:srgbClr val="F67031"/>
              </a:buClr>
              <a:buSzPts val="3000"/>
              <a:buNone/>
              <a:defRPr sz="3000" b="1">
                <a:solidFill>
                  <a:srgbClr val="F67031"/>
                </a:solidFill>
              </a:defRPr>
            </a:lvl6pPr>
            <a:lvl7pPr lvl="6">
              <a:spcBef>
                <a:spcPts val="0"/>
              </a:spcBef>
              <a:spcAft>
                <a:spcPts val="0"/>
              </a:spcAft>
              <a:buClr>
                <a:srgbClr val="F67031"/>
              </a:buClr>
              <a:buSzPts val="3000"/>
              <a:buNone/>
              <a:defRPr sz="3000" b="1">
                <a:solidFill>
                  <a:srgbClr val="F67031"/>
                </a:solidFill>
              </a:defRPr>
            </a:lvl7pPr>
            <a:lvl8pPr lvl="7">
              <a:spcBef>
                <a:spcPts val="0"/>
              </a:spcBef>
              <a:spcAft>
                <a:spcPts val="0"/>
              </a:spcAft>
              <a:buClr>
                <a:srgbClr val="F67031"/>
              </a:buClr>
              <a:buSzPts val="3000"/>
              <a:buNone/>
              <a:defRPr sz="3000" b="1">
                <a:solidFill>
                  <a:srgbClr val="F67031"/>
                </a:solidFill>
              </a:defRPr>
            </a:lvl8pPr>
            <a:lvl9pPr lvl="8">
              <a:spcBef>
                <a:spcPts val="0"/>
              </a:spcBef>
              <a:spcAft>
                <a:spcPts val="0"/>
              </a:spcAft>
              <a:buClr>
                <a:srgbClr val="F67031"/>
              </a:buClr>
              <a:buSzPts val="3000"/>
              <a:buNone/>
              <a:defRPr sz="3000" b="1">
                <a:solidFill>
                  <a:srgbClr val="F67031"/>
                </a:solidFill>
              </a:defRPr>
            </a:lvl9pPr>
          </a:lstStyle>
          <a:p>
            <a:endParaRPr/>
          </a:p>
        </p:txBody>
      </p:sp>
      <p:sp>
        <p:nvSpPr>
          <p:cNvPr id="12" name="Google Shape;12;p2"/>
          <p:cNvSpPr/>
          <p:nvPr/>
        </p:nvSpPr>
        <p:spPr>
          <a:xfrm>
            <a:off x="4574900" y="-150"/>
            <a:ext cx="185400" cy="51435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65"/>
        <p:cNvGrpSpPr/>
        <p:nvPr/>
      </p:nvGrpSpPr>
      <p:grpSpPr>
        <a:xfrm>
          <a:off x="0" y="0"/>
          <a:ext cx="0" cy="0"/>
          <a:chOff x="0" y="0"/>
          <a:chExt cx="0" cy="0"/>
        </a:xfrm>
      </p:grpSpPr>
      <p:sp>
        <p:nvSpPr>
          <p:cNvPr id="66" name="Google Shape;66;p11"/>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7" name="Google Shape;67;p11"/>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1"/>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69" name="Google Shape;69;p11"/>
          <p:cNvSpPr txBox="1">
            <a:spLocks noGrp="1"/>
          </p:cNvSpPr>
          <p:nvPr>
            <p:ph type="body" idx="1"/>
          </p:nvPr>
        </p:nvSpPr>
        <p:spPr>
          <a:xfrm>
            <a:off x="3062200" y="575500"/>
            <a:ext cx="2730000" cy="3981000"/>
          </a:xfrm>
          <a:prstGeom prst="rect">
            <a:avLst/>
          </a:prstGeom>
        </p:spPr>
        <p:txBody>
          <a:bodyPr spcFirstLastPara="1" wrap="square" lIns="91425" tIns="91425" rIns="91425" bIns="91425" anchor="t" anchorCtr="0"/>
          <a:lstStyle>
            <a:lvl1pPr marL="457200" lvl="0" indent="-298450">
              <a:spcBef>
                <a:spcPts val="60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70" name="Google Shape;70;p11"/>
          <p:cNvSpPr txBox="1">
            <a:spLocks noGrp="1"/>
          </p:cNvSpPr>
          <p:nvPr>
            <p:ph type="body" idx="2"/>
          </p:nvPr>
        </p:nvSpPr>
        <p:spPr>
          <a:xfrm>
            <a:off x="5956701" y="575500"/>
            <a:ext cx="2730000" cy="3981000"/>
          </a:xfrm>
          <a:prstGeom prst="rect">
            <a:avLst/>
          </a:prstGeom>
        </p:spPr>
        <p:txBody>
          <a:bodyPr spcFirstLastPara="1" wrap="square" lIns="91425" tIns="91425" rIns="91425" bIns="91425" anchor="t" anchorCtr="0"/>
          <a:lstStyle>
            <a:lvl1pPr marL="457200" lvl="0" indent="-298450">
              <a:spcBef>
                <a:spcPts val="60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71" name="Google Shape;71;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72"/>
        <p:cNvGrpSpPr/>
        <p:nvPr/>
      </p:nvGrpSpPr>
      <p:grpSpPr>
        <a:xfrm>
          <a:off x="0" y="0"/>
          <a:ext cx="0" cy="0"/>
          <a:chOff x="0" y="0"/>
          <a:chExt cx="0" cy="0"/>
        </a:xfrm>
      </p:grpSpPr>
      <p:sp>
        <p:nvSpPr>
          <p:cNvPr id="73" name="Google Shape;73;p12"/>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4" name="Google Shape;74;p12"/>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76" name="Google Shape;76;p12"/>
          <p:cNvSpPr txBox="1">
            <a:spLocks noGrp="1"/>
          </p:cNvSpPr>
          <p:nvPr>
            <p:ph type="body" idx="1"/>
          </p:nvPr>
        </p:nvSpPr>
        <p:spPr>
          <a:xfrm>
            <a:off x="3069325" y="575500"/>
            <a:ext cx="1789800" cy="3981000"/>
          </a:xfrm>
          <a:prstGeom prst="rect">
            <a:avLst/>
          </a:prstGeom>
        </p:spPr>
        <p:txBody>
          <a:bodyPr spcFirstLastPara="1" wrap="square" lIns="91425" tIns="91425" rIns="91425" bIns="91425" anchor="t" anchorCtr="0"/>
          <a:lstStyle>
            <a:lvl1pPr marL="457200" lvl="0" indent="-285750" rtl="0">
              <a:spcBef>
                <a:spcPts val="600"/>
              </a:spcBef>
              <a:spcAft>
                <a:spcPts val="0"/>
              </a:spcAft>
              <a:buSzPts val="900"/>
              <a:buChar char="▪"/>
              <a:defRPr sz="900"/>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endParaRPr/>
          </a:p>
        </p:txBody>
      </p:sp>
      <p:sp>
        <p:nvSpPr>
          <p:cNvPr id="77" name="Google Shape;77;p12"/>
          <p:cNvSpPr txBox="1">
            <a:spLocks noGrp="1"/>
          </p:cNvSpPr>
          <p:nvPr>
            <p:ph type="body" idx="2"/>
          </p:nvPr>
        </p:nvSpPr>
        <p:spPr>
          <a:xfrm>
            <a:off x="4951006" y="575500"/>
            <a:ext cx="1789800" cy="3981000"/>
          </a:xfrm>
          <a:prstGeom prst="rect">
            <a:avLst/>
          </a:prstGeom>
        </p:spPr>
        <p:txBody>
          <a:bodyPr spcFirstLastPara="1" wrap="square" lIns="91425" tIns="91425" rIns="91425" bIns="91425" anchor="t" anchorCtr="0"/>
          <a:lstStyle>
            <a:lvl1pPr marL="457200" lvl="0" indent="-285750" rtl="0">
              <a:spcBef>
                <a:spcPts val="600"/>
              </a:spcBef>
              <a:spcAft>
                <a:spcPts val="0"/>
              </a:spcAft>
              <a:buSzPts val="900"/>
              <a:buChar char="▪"/>
              <a:defRPr sz="900"/>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endParaRPr/>
          </a:p>
        </p:txBody>
      </p:sp>
      <p:sp>
        <p:nvSpPr>
          <p:cNvPr id="78" name="Google Shape;78;p12"/>
          <p:cNvSpPr txBox="1">
            <a:spLocks noGrp="1"/>
          </p:cNvSpPr>
          <p:nvPr>
            <p:ph type="body" idx="3"/>
          </p:nvPr>
        </p:nvSpPr>
        <p:spPr>
          <a:xfrm>
            <a:off x="6832686" y="575500"/>
            <a:ext cx="1789800" cy="3981000"/>
          </a:xfrm>
          <a:prstGeom prst="rect">
            <a:avLst/>
          </a:prstGeom>
        </p:spPr>
        <p:txBody>
          <a:bodyPr spcFirstLastPara="1" wrap="square" lIns="91425" tIns="91425" rIns="91425" bIns="91425" anchor="t" anchorCtr="0"/>
          <a:lstStyle>
            <a:lvl1pPr marL="457200" lvl="0" indent="-285750" rtl="0">
              <a:spcBef>
                <a:spcPts val="600"/>
              </a:spcBef>
              <a:spcAft>
                <a:spcPts val="0"/>
              </a:spcAft>
              <a:buSzPts val="900"/>
              <a:buChar char="▪"/>
              <a:defRPr sz="900"/>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endParaRPr/>
          </a:p>
        </p:txBody>
      </p:sp>
      <p:sp>
        <p:nvSpPr>
          <p:cNvPr id="79" name="Google Shape;79;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0"/>
        <p:cNvGrpSpPr/>
        <p:nvPr/>
      </p:nvGrpSpPr>
      <p:grpSpPr>
        <a:xfrm>
          <a:off x="0" y="0"/>
          <a:ext cx="0" cy="0"/>
          <a:chOff x="0" y="0"/>
          <a:chExt cx="0" cy="0"/>
        </a:xfrm>
      </p:grpSpPr>
      <p:sp>
        <p:nvSpPr>
          <p:cNvPr id="81" name="Google Shape;81;p13"/>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2" name="Google Shape;82;p13"/>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84" name="Google Shape;84;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5"/>
        <p:cNvGrpSpPr/>
        <p:nvPr/>
      </p:nvGrpSpPr>
      <p:grpSpPr>
        <a:xfrm>
          <a:off x="0" y="0"/>
          <a:ext cx="0" cy="0"/>
          <a:chOff x="0" y="0"/>
          <a:chExt cx="0" cy="0"/>
        </a:xfrm>
      </p:grpSpPr>
      <p:sp>
        <p:nvSpPr>
          <p:cNvPr id="86" name="Google Shape;86;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p:nvPr/>
        </p:nvSpPr>
        <p:spPr>
          <a:xfrm flipH="1">
            <a:off x="-7125" y="0"/>
            <a:ext cx="2592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a:off x="2585478"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6" name="Google Shape;16;p3"/>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a:endParaRPr/>
          </a:p>
        </p:txBody>
      </p:sp>
      <p:sp>
        <p:nvSpPr>
          <p:cNvPr id="17" name="Google Shape;17;p3"/>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lstStyle>
            <a:lvl1pPr lvl="0" rtl="0">
              <a:spcBef>
                <a:spcPts val="0"/>
              </a:spcBef>
              <a:spcAft>
                <a:spcPts val="0"/>
              </a:spcAft>
              <a:buClr>
                <a:srgbClr val="999999"/>
              </a:buClr>
              <a:buSzPts val="1400"/>
              <a:buFont typeface="Georgia"/>
              <a:buNone/>
              <a:defRPr i="1">
                <a:solidFill>
                  <a:srgbClr val="999999"/>
                </a:solidFill>
                <a:latin typeface="Georgia"/>
                <a:ea typeface="Georgia"/>
                <a:cs typeface="Georgia"/>
                <a:sym typeface="Georgia"/>
              </a:defRPr>
            </a:lvl1pPr>
            <a:lvl2pPr lvl="1"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2pPr>
            <a:lvl3pPr lvl="2"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3pPr>
            <a:lvl4pPr lvl="3"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4pPr>
            <a:lvl5pPr lvl="4"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5pPr>
            <a:lvl6pPr lvl="5"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6pPr>
            <a:lvl7pPr lvl="6"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7pPr>
            <a:lvl8pPr lvl="7"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8pPr>
            <a:lvl9pPr lvl="8"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9pPr>
          </a:lstStyle>
          <a:p>
            <a:endParaRPr/>
          </a:p>
        </p:txBody>
      </p:sp>
      <p:sp>
        <p:nvSpPr>
          <p:cNvPr id="18" name="Google Shape;18;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TITLE_1_2">
    <p:spTree>
      <p:nvGrpSpPr>
        <p:cNvPr id="1" name="Shape 19"/>
        <p:cNvGrpSpPr/>
        <p:nvPr/>
      </p:nvGrpSpPr>
      <p:grpSpPr>
        <a:xfrm>
          <a:off x="0" y="0"/>
          <a:ext cx="0" cy="0"/>
          <a:chOff x="0" y="0"/>
          <a:chExt cx="0" cy="0"/>
        </a:xfrm>
      </p:grpSpPr>
      <p:sp>
        <p:nvSpPr>
          <p:cNvPr id="20" name="Google Shape;20;p4"/>
          <p:cNvSpPr/>
          <p:nvPr/>
        </p:nvSpPr>
        <p:spPr>
          <a:xfrm flipH="1">
            <a:off x="4568412" y="0"/>
            <a:ext cx="4575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subTitle" idx="1"/>
          </p:nvPr>
        </p:nvSpPr>
        <p:spPr>
          <a:xfrm>
            <a:off x="646550" y="1989500"/>
            <a:ext cx="3246900" cy="2126400"/>
          </a:xfrm>
          <a:prstGeom prst="rect">
            <a:avLst/>
          </a:prstGeom>
        </p:spPr>
        <p:txBody>
          <a:bodyPr spcFirstLastPara="1" wrap="square" lIns="91425" tIns="91425" rIns="91425" bIns="91425" anchor="t" anchorCtr="0"/>
          <a:lstStyle>
            <a:lvl1pPr lvl="0" rtl="0">
              <a:spcBef>
                <a:spcPts val="0"/>
              </a:spcBef>
              <a:spcAft>
                <a:spcPts val="0"/>
              </a:spcAft>
              <a:buClr>
                <a:srgbClr val="FFFFFF"/>
              </a:buClr>
              <a:buSzPts val="1400"/>
              <a:buFont typeface="Georgia"/>
              <a:buNone/>
              <a:defRPr i="1">
                <a:solidFill>
                  <a:srgbClr val="FFFFFF"/>
                </a:solidFill>
                <a:latin typeface="Georgia"/>
                <a:ea typeface="Georgia"/>
                <a:cs typeface="Georgia"/>
                <a:sym typeface="Georgia"/>
              </a:defRPr>
            </a:lvl1pPr>
            <a:lvl2pPr lvl="1"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2pPr>
            <a:lvl3pPr lvl="2"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3pPr>
            <a:lvl4pPr lvl="3"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4pPr>
            <a:lvl5pPr lvl="4"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5pPr>
            <a:lvl6pPr lvl="5"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6pPr>
            <a:lvl7pPr lvl="6"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7pPr>
            <a:lvl8pPr lvl="7"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8pPr>
            <a:lvl9pPr lvl="8"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9pPr>
          </a:lstStyle>
          <a:p>
            <a:endParaRPr/>
          </a:p>
        </p:txBody>
      </p:sp>
      <p:sp>
        <p:nvSpPr>
          <p:cNvPr id="22" name="Google Shape;22;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23" name="Google Shape;23;p4"/>
          <p:cNvSpPr/>
          <p:nvPr/>
        </p:nvSpPr>
        <p:spPr>
          <a:xfrm flipH="1">
            <a:off x="4455300"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4" name="Google Shape;24;p4"/>
          <p:cNvSpPr txBox="1">
            <a:spLocks noGrp="1"/>
          </p:cNvSpPr>
          <p:nvPr>
            <p:ph type="body" idx="2"/>
          </p:nvPr>
        </p:nvSpPr>
        <p:spPr>
          <a:xfrm>
            <a:off x="5130225" y="1016000"/>
            <a:ext cx="3470700" cy="3099900"/>
          </a:xfrm>
          <a:prstGeom prst="rect">
            <a:avLst/>
          </a:prstGeom>
        </p:spPr>
        <p:txBody>
          <a:bodyPr spcFirstLastPara="1" wrap="square" lIns="91425" tIns="91425" rIns="91425" bIns="91425" anchor="t" anchorCtr="0"/>
          <a:lstStyle>
            <a:lvl1pPr marL="457200" lvl="0" indent="-342900" rtl="0">
              <a:spcBef>
                <a:spcPts val="0"/>
              </a:spcBef>
              <a:spcAft>
                <a:spcPts val="0"/>
              </a:spcAft>
              <a:buClr>
                <a:srgbClr val="F67031"/>
              </a:buClr>
              <a:buSzPts val="1800"/>
              <a:buAutoNum type="arabicPeriod"/>
              <a:defRPr sz="1800"/>
            </a:lvl1pPr>
            <a:lvl2pPr marL="914400" lvl="1" indent="-317500" rtl="0">
              <a:spcBef>
                <a:spcPts val="1000"/>
              </a:spcBef>
              <a:spcAft>
                <a:spcPts val="0"/>
              </a:spcAft>
              <a:buSzPts val="1400"/>
              <a:buAutoNum type="alphaLcPeriod"/>
              <a:defRPr>
                <a:solidFill>
                  <a:srgbClr val="999999"/>
                </a:solidFill>
              </a:defRPr>
            </a:lvl2pPr>
            <a:lvl3pPr marL="1371600" lvl="2" indent="-317500" rtl="0">
              <a:spcBef>
                <a:spcPts val="1000"/>
              </a:spcBef>
              <a:spcAft>
                <a:spcPts val="0"/>
              </a:spcAft>
              <a:buSzPts val="1400"/>
              <a:buAutoNum type="romanLcPeriod"/>
              <a:defRPr>
                <a:solidFill>
                  <a:srgbClr val="999999"/>
                </a:solidFill>
              </a:defRPr>
            </a:lvl3pPr>
            <a:lvl4pPr marL="1828800" lvl="3" indent="-317500" rtl="0">
              <a:spcBef>
                <a:spcPts val="1000"/>
              </a:spcBef>
              <a:spcAft>
                <a:spcPts val="0"/>
              </a:spcAft>
              <a:buSzPts val="1400"/>
              <a:buAutoNum type="arabicPeriod"/>
              <a:defRPr>
                <a:solidFill>
                  <a:srgbClr val="999999"/>
                </a:solidFill>
              </a:defRPr>
            </a:lvl4pPr>
            <a:lvl5pPr marL="2286000" lvl="4" indent="-317500" rtl="0">
              <a:spcBef>
                <a:spcPts val="1000"/>
              </a:spcBef>
              <a:spcAft>
                <a:spcPts val="0"/>
              </a:spcAft>
              <a:buClr>
                <a:srgbClr val="999999"/>
              </a:buClr>
              <a:buSzPts val="1400"/>
              <a:buAutoNum type="alphaLcPeriod"/>
              <a:defRPr>
                <a:solidFill>
                  <a:srgbClr val="999999"/>
                </a:solidFill>
              </a:defRPr>
            </a:lvl5pPr>
            <a:lvl6pPr marL="2743200" lvl="5" indent="-317500" rtl="0">
              <a:spcBef>
                <a:spcPts val="1000"/>
              </a:spcBef>
              <a:spcAft>
                <a:spcPts val="0"/>
              </a:spcAft>
              <a:buClr>
                <a:srgbClr val="999999"/>
              </a:buClr>
              <a:buSzPts val="1400"/>
              <a:buAutoNum type="romanLcPeriod"/>
              <a:defRPr>
                <a:solidFill>
                  <a:srgbClr val="999999"/>
                </a:solidFill>
              </a:defRPr>
            </a:lvl6pPr>
            <a:lvl7pPr marL="3200400" lvl="6" indent="-317500" rtl="0">
              <a:spcBef>
                <a:spcPts val="1000"/>
              </a:spcBef>
              <a:spcAft>
                <a:spcPts val="0"/>
              </a:spcAft>
              <a:buClr>
                <a:srgbClr val="999999"/>
              </a:buClr>
              <a:buSzPts val="1400"/>
              <a:buAutoNum type="arabicPeriod"/>
              <a:defRPr>
                <a:solidFill>
                  <a:srgbClr val="999999"/>
                </a:solidFill>
              </a:defRPr>
            </a:lvl7pPr>
            <a:lvl8pPr marL="3657600" lvl="7" indent="-317500" rtl="0">
              <a:spcBef>
                <a:spcPts val="1000"/>
              </a:spcBef>
              <a:spcAft>
                <a:spcPts val="0"/>
              </a:spcAft>
              <a:buClr>
                <a:srgbClr val="999999"/>
              </a:buClr>
              <a:buSzPts val="1400"/>
              <a:buAutoNum type="alphaLcPeriod"/>
              <a:defRPr>
                <a:solidFill>
                  <a:srgbClr val="999999"/>
                </a:solidFill>
              </a:defRPr>
            </a:lvl8pPr>
            <a:lvl9pPr marL="4114800" lvl="8" indent="-317500" rtl="0">
              <a:spcBef>
                <a:spcPts val="1000"/>
              </a:spcBef>
              <a:spcAft>
                <a:spcPts val="1000"/>
              </a:spcAft>
              <a:buClr>
                <a:srgbClr val="999999"/>
              </a:buClr>
              <a:buSzPts val="1400"/>
              <a:buAutoNum type="romanLcPeriod"/>
              <a:defRPr>
                <a:solidFill>
                  <a:srgbClr val="999999"/>
                </a:solidFill>
              </a:defRPr>
            </a:lvl9pPr>
          </a:lstStyle>
          <a:p>
            <a:endParaRPr/>
          </a:p>
        </p:txBody>
      </p:sp>
      <p:sp>
        <p:nvSpPr>
          <p:cNvPr id="25" name="Google Shape;25;p4"/>
          <p:cNvSpPr txBox="1">
            <a:spLocks noGrp="1"/>
          </p:cNvSpPr>
          <p:nvPr>
            <p:ph type="title"/>
          </p:nvPr>
        </p:nvSpPr>
        <p:spPr>
          <a:xfrm>
            <a:off x="646573" y="1016000"/>
            <a:ext cx="3246900" cy="9735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6"/>
        <p:cNvGrpSpPr/>
        <p:nvPr/>
      </p:nvGrpSpPr>
      <p:grpSpPr>
        <a:xfrm>
          <a:off x="0" y="0"/>
          <a:ext cx="0" cy="0"/>
          <a:chOff x="0" y="0"/>
          <a:chExt cx="0" cy="0"/>
        </a:xfrm>
      </p:grpSpPr>
      <p:sp>
        <p:nvSpPr>
          <p:cNvPr id="27" name="Google Shape;27;p5"/>
          <p:cNvSpPr/>
          <p:nvPr/>
        </p:nvSpPr>
        <p:spPr>
          <a:xfrm rot="5400000" flipH="1">
            <a:off x="4518950" y="-3360875"/>
            <a:ext cx="113100" cy="91512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8" name="Google Shape;28;p5"/>
          <p:cNvSpPr/>
          <p:nvPr/>
        </p:nvSpPr>
        <p:spPr>
          <a:xfrm>
            <a:off x="-7125" y="1271275"/>
            <a:ext cx="9151200" cy="3872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body" idx="1"/>
          </p:nvPr>
        </p:nvSpPr>
        <p:spPr>
          <a:xfrm>
            <a:off x="1847275" y="1704600"/>
            <a:ext cx="5449500" cy="2714700"/>
          </a:xfrm>
          <a:prstGeom prst="rect">
            <a:avLst/>
          </a:prstGeom>
        </p:spPr>
        <p:txBody>
          <a:bodyPr spcFirstLastPara="1" wrap="square" lIns="91425" tIns="91425" rIns="91425" bIns="91425" anchor="t" anchorCtr="0"/>
          <a:lstStyle>
            <a:lvl1pPr marL="457200" lvl="0" indent="-381000" algn="ctr" rtl="0">
              <a:spcBef>
                <a:spcPts val="600"/>
              </a:spcBef>
              <a:spcAft>
                <a:spcPts val="0"/>
              </a:spcAft>
              <a:buSzPts val="2400"/>
              <a:buFont typeface="Georgia"/>
              <a:buChar char="▪"/>
              <a:defRPr sz="2400" i="1">
                <a:latin typeface="Georgia"/>
                <a:ea typeface="Georgia"/>
                <a:cs typeface="Georgia"/>
                <a:sym typeface="Georgia"/>
              </a:defRPr>
            </a:lvl1pPr>
            <a:lvl2pPr marL="914400" lvl="1" indent="-381000" algn="ctr" rtl="0">
              <a:spcBef>
                <a:spcPts val="0"/>
              </a:spcBef>
              <a:spcAft>
                <a:spcPts val="0"/>
              </a:spcAft>
              <a:buSzPts val="2400"/>
              <a:buFont typeface="Georgia"/>
              <a:buChar char="-"/>
              <a:defRPr sz="2400" i="1">
                <a:latin typeface="Georgia"/>
                <a:ea typeface="Georgia"/>
                <a:cs typeface="Georgia"/>
                <a:sym typeface="Georgia"/>
              </a:defRPr>
            </a:lvl2pPr>
            <a:lvl3pPr marL="1371600" lvl="2" indent="-381000" algn="ctr" rtl="0">
              <a:spcBef>
                <a:spcPts val="0"/>
              </a:spcBef>
              <a:spcAft>
                <a:spcPts val="0"/>
              </a:spcAft>
              <a:buSzPts val="2400"/>
              <a:buFont typeface="Georgia"/>
              <a:buChar char="-"/>
              <a:defRPr sz="2400" i="1">
                <a:latin typeface="Georgia"/>
                <a:ea typeface="Georgia"/>
                <a:cs typeface="Georgia"/>
                <a:sym typeface="Georgia"/>
              </a:defRPr>
            </a:lvl3pPr>
            <a:lvl4pPr marL="1828800" lvl="3" indent="-381000" algn="ctr" rtl="0">
              <a:spcBef>
                <a:spcPts val="0"/>
              </a:spcBef>
              <a:spcAft>
                <a:spcPts val="0"/>
              </a:spcAft>
              <a:buSzPts val="2400"/>
              <a:buFont typeface="Georgia"/>
              <a:buChar char="-"/>
              <a:defRPr sz="2400" i="1">
                <a:latin typeface="Georgia"/>
                <a:ea typeface="Georgia"/>
                <a:cs typeface="Georgia"/>
                <a:sym typeface="Georgia"/>
              </a:defRPr>
            </a:lvl4pPr>
            <a:lvl5pPr marL="2286000" lvl="4" indent="-381000" algn="ctr" rtl="0">
              <a:spcBef>
                <a:spcPts val="0"/>
              </a:spcBef>
              <a:spcAft>
                <a:spcPts val="0"/>
              </a:spcAft>
              <a:buSzPts val="2400"/>
              <a:buFont typeface="Georgia"/>
              <a:buChar char="-"/>
              <a:defRPr sz="2400" i="1">
                <a:latin typeface="Georgia"/>
                <a:ea typeface="Georgia"/>
                <a:cs typeface="Georgia"/>
                <a:sym typeface="Georgia"/>
              </a:defRPr>
            </a:lvl5pPr>
            <a:lvl6pPr marL="2743200" lvl="5" indent="-381000" algn="ctr" rtl="0">
              <a:spcBef>
                <a:spcPts val="0"/>
              </a:spcBef>
              <a:spcAft>
                <a:spcPts val="0"/>
              </a:spcAft>
              <a:buSzPts val="2400"/>
              <a:buFont typeface="Georgia"/>
              <a:buChar char="-"/>
              <a:defRPr sz="2400" i="1">
                <a:latin typeface="Georgia"/>
                <a:ea typeface="Georgia"/>
                <a:cs typeface="Georgia"/>
                <a:sym typeface="Georgia"/>
              </a:defRPr>
            </a:lvl6pPr>
            <a:lvl7pPr marL="3200400" lvl="6" indent="-381000" algn="ctr" rtl="0">
              <a:spcBef>
                <a:spcPts val="0"/>
              </a:spcBef>
              <a:spcAft>
                <a:spcPts val="0"/>
              </a:spcAft>
              <a:buSzPts val="2400"/>
              <a:buFont typeface="Georgia"/>
              <a:buChar char="-"/>
              <a:defRPr sz="2400" i="1">
                <a:latin typeface="Georgia"/>
                <a:ea typeface="Georgia"/>
                <a:cs typeface="Georgia"/>
                <a:sym typeface="Georgia"/>
              </a:defRPr>
            </a:lvl7pPr>
            <a:lvl8pPr marL="3657600" lvl="7" indent="-381000" algn="ctr" rtl="0">
              <a:spcBef>
                <a:spcPts val="0"/>
              </a:spcBef>
              <a:spcAft>
                <a:spcPts val="0"/>
              </a:spcAft>
              <a:buSzPts val="2400"/>
              <a:buFont typeface="Georgia"/>
              <a:buChar char="-"/>
              <a:defRPr sz="2400" i="1">
                <a:latin typeface="Georgia"/>
                <a:ea typeface="Georgia"/>
                <a:cs typeface="Georgia"/>
                <a:sym typeface="Georgia"/>
              </a:defRPr>
            </a:lvl8pPr>
            <a:lvl9pPr marL="4114800" lvl="8" indent="-381000" algn="ctr">
              <a:spcBef>
                <a:spcPts val="0"/>
              </a:spcBef>
              <a:spcAft>
                <a:spcPts val="0"/>
              </a:spcAft>
              <a:buSzPts val="2400"/>
              <a:buFont typeface="Georgia"/>
              <a:buChar char="-"/>
              <a:defRPr sz="2400" i="1">
                <a:latin typeface="Georgia"/>
                <a:ea typeface="Georgia"/>
                <a:cs typeface="Georgia"/>
                <a:sym typeface="Georgia"/>
              </a:defRPr>
            </a:lvl9pPr>
          </a:lstStyle>
          <a:p>
            <a:endParaRPr/>
          </a:p>
        </p:txBody>
      </p:sp>
      <p:sp>
        <p:nvSpPr>
          <p:cNvPr id="30" name="Google Shape;30;p5"/>
          <p:cNvSpPr txBox="1"/>
          <p:nvPr/>
        </p:nvSpPr>
        <p:spPr>
          <a:xfrm>
            <a:off x="3593400" y="227724"/>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a:solidFill>
                  <a:srgbClr val="FFFFFF"/>
                </a:solidFill>
                <a:latin typeface="Nunito Sans"/>
                <a:ea typeface="Nunito Sans"/>
                <a:cs typeface="Nunito Sans"/>
                <a:sym typeface="Nunito Sans"/>
              </a:rPr>
              <a:t>“</a:t>
            </a:r>
            <a:endParaRPr sz="7200">
              <a:solidFill>
                <a:srgbClr val="FFFFFF"/>
              </a:solidFill>
              <a:latin typeface="Nunito Sans"/>
              <a:ea typeface="Nunito Sans"/>
              <a:cs typeface="Nunito Sans"/>
              <a:sym typeface="Nunito Sans"/>
            </a:endParaRPr>
          </a:p>
        </p:txBody>
      </p:sp>
      <p:sp>
        <p:nvSpPr>
          <p:cNvPr id="31" name="Google Shape;31;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2"/>
        <p:cNvGrpSpPr/>
        <p:nvPr/>
      </p:nvGrpSpPr>
      <p:grpSpPr>
        <a:xfrm>
          <a:off x="0" y="0"/>
          <a:ext cx="0" cy="0"/>
          <a:chOff x="0" y="0"/>
          <a:chExt cx="0" cy="0"/>
        </a:xfrm>
      </p:grpSpPr>
      <p:sp>
        <p:nvSpPr>
          <p:cNvPr id="33" name="Google Shape;33;p6"/>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4" name="Google Shape;34;p6"/>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6" name="Google Shape;36;p6"/>
          <p:cNvSpPr txBox="1">
            <a:spLocks noGrp="1"/>
          </p:cNvSpPr>
          <p:nvPr>
            <p:ph type="body" idx="1"/>
          </p:nvPr>
        </p:nvSpPr>
        <p:spPr>
          <a:xfrm>
            <a:off x="3090625" y="575500"/>
            <a:ext cx="5596200" cy="3981000"/>
          </a:xfrm>
          <a:prstGeom prst="rect">
            <a:avLst/>
          </a:prstGeom>
        </p:spPr>
        <p:txBody>
          <a:bodyPr spcFirstLastPara="1" wrap="square" lIns="91425" tIns="91425" rIns="91425" bIns="91425" anchor="t" anchorCtr="0"/>
          <a:lstStyle>
            <a:lvl1pPr marL="457200" lvl="0" indent="-317500">
              <a:spcBef>
                <a:spcPts val="60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7" name="Google Shape;37;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1 column with intro text">
  <p:cSld name="TITLE_AND_BODY_1">
    <p:spTree>
      <p:nvGrpSpPr>
        <p:cNvPr id="1" name="Shape 38"/>
        <p:cNvGrpSpPr/>
        <p:nvPr/>
      </p:nvGrpSpPr>
      <p:grpSpPr>
        <a:xfrm>
          <a:off x="0" y="0"/>
          <a:ext cx="0" cy="0"/>
          <a:chOff x="0" y="0"/>
          <a:chExt cx="0" cy="0"/>
        </a:xfrm>
      </p:grpSpPr>
      <p:sp>
        <p:nvSpPr>
          <p:cNvPr id="39" name="Google Shape;39;p7"/>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0" name="Google Shape;40;p7"/>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7"/>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42" name="Google Shape;42;p7"/>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lstStyle>
            <a:lvl1pPr marL="457200" lvl="0" indent="-330200" rtl="0">
              <a:spcBef>
                <a:spcPts val="60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1pPr>
            <a:lvl2pPr marL="914400" lvl="1"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2pPr>
            <a:lvl3pPr marL="1371600" lvl="2"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3pPr>
            <a:lvl4pPr marL="1828800" lvl="3"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4pPr>
            <a:lvl5pPr marL="2286000" lvl="4"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5pPr>
            <a:lvl6pPr marL="2743200" lvl="5"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6pPr>
            <a:lvl7pPr marL="3200400" lvl="6"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7pPr>
            <a:lvl8pPr marL="3657600" lvl="7"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8pPr>
            <a:lvl9pPr marL="4114800" lvl="8"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9pPr>
          </a:lstStyle>
          <a:p>
            <a:endParaRPr/>
          </a:p>
        </p:txBody>
      </p:sp>
      <p:sp>
        <p:nvSpPr>
          <p:cNvPr id="43" name="Google Shape;43;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44" name="Google Shape;44;p7"/>
          <p:cNvSpPr txBox="1">
            <a:spLocks noGrp="1"/>
          </p:cNvSpPr>
          <p:nvPr>
            <p:ph type="body" idx="2"/>
          </p:nvPr>
        </p:nvSpPr>
        <p:spPr>
          <a:xfrm>
            <a:off x="3090625" y="2004313"/>
            <a:ext cx="5596200" cy="25521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 2 columns with intro text">
  <p:cSld name="TITLE_AND_BODY_1_2">
    <p:bg>
      <p:bgPr>
        <a:solidFill>
          <a:srgbClr val="FFFFFF"/>
        </a:solidFill>
        <a:effectLst/>
      </p:bgPr>
    </p:bg>
    <p:spTree>
      <p:nvGrpSpPr>
        <p:cNvPr id="1" name="Shape 45"/>
        <p:cNvGrpSpPr/>
        <p:nvPr/>
      </p:nvGrpSpPr>
      <p:grpSpPr>
        <a:xfrm>
          <a:off x="0" y="0"/>
          <a:ext cx="0" cy="0"/>
          <a:chOff x="0" y="0"/>
          <a:chExt cx="0" cy="0"/>
        </a:xfrm>
      </p:grpSpPr>
      <p:sp>
        <p:nvSpPr>
          <p:cNvPr id="47" name="Google Shape;47;p8"/>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49" name="Google Shape;49;p8"/>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lstStyle>
            <a:lvl1pPr marL="457200" lvl="0" indent="-330200" rtl="0">
              <a:spcBef>
                <a:spcPts val="60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1pPr>
            <a:lvl2pPr marL="914400" lvl="1"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2pPr>
            <a:lvl3pPr marL="1371600" lvl="2"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3pPr>
            <a:lvl4pPr marL="1828800" lvl="3"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4pPr>
            <a:lvl5pPr marL="2286000" lvl="4"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5pPr>
            <a:lvl6pPr marL="2743200" lvl="5"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6pPr>
            <a:lvl7pPr marL="3200400" lvl="6"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7pPr>
            <a:lvl8pPr marL="3657600" lvl="7"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8pPr>
            <a:lvl9pPr marL="4114800" lvl="8"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9pPr>
          </a:lstStyle>
          <a:p>
            <a:endParaRPr/>
          </a:p>
        </p:txBody>
      </p:sp>
      <p:sp>
        <p:nvSpPr>
          <p:cNvPr id="50" name="Google Shape;50;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51" name="Google Shape;51;p8"/>
          <p:cNvSpPr txBox="1">
            <a:spLocks noGrp="1"/>
          </p:cNvSpPr>
          <p:nvPr>
            <p:ph type="body" idx="2"/>
          </p:nvPr>
        </p:nvSpPr>
        <p:spPr>
          <a:xfrm>
            <a:off x="3090625" y="2004325"/>
            <a:ext cx="2727000" cy="2552100"/>
          </a:xfrm>
          <a:prstGeom prst="rect">
            <a:avLst/>
          </a:prstGeom>
        </p:spPr>
        <p:txBody>
          <a:bodyPr spcFirstLastPara="1" wrap="square" lIns="91425" tIns="91425" rIns="91425" bIns="91425" anchor="t" anchorCtr="0"/>
          <a:lstStyle>
            <a:lvl1pPr marL="457200" lvl="0" indent="-298450" rtl="0">
              <a:spcBef>
                <a:spcPts val="60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
        <p:nvSpPr>
          <p:cNvPr id="52" name="Google Shape;52;p8"/>
          <p:cNvSpPr txBox="1">
            <a:spLocks noGrp="1"/>
          </p:cNvSpPr>
          <p:nvPr>
            <p:ph type="body" idx="3"/>
          </p:nvPr>
        </p:nvSpPr>
        <p:spPr>
          <a:xfrm>
            <a:off x="5959744" y="2004325"/>
            <a:ext cx="2727000" cy="2552100"/>
          </a:xfrm>
          <a:prstGeom prst="rect">
            <a:avLst/>
          </a:prstGeom>
        </p:spPr>
        <p:txBody>
          <a:bodyPr spcFirstLastPara="1" wrap="square" lIns="91425" tIns="91425" rIns="91425" bIns="91425" anchor="t" anchorCtr="0"/>
          <a:lstStyle>
            <a:lvl1pPr marL="457200" lvl="0" indent="-298450" rtl="0">
              <a:spcBef>
                <a:spcPts val="60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1 column left">
  <p:cSld name="TITLE_AND_BODY_1_1">
    <p:spTree>
      <p:nvGrpSpPr>
        <p:cNvPr id="1" name="Shape 53"/>
        <p:cNvGrpSpPr/>
        <p:nvPr/>
      </p:nvGrpSpPr>
      <p:grpSpPr>
        <a:xfrm>
          <a:off x="0" y="0"/>
          <a:ext cx="0" cy="0"/>
          <a:chOff x="0" y="0"/>
          <a:chExt cx="0" cy="0"/>
        </a:xfrm>
      </p:grpSpPr>
      <p:sp>
        <p:nvSpPr>
          <p:cNvPr id="54" name="Google Shape;54;p9"/>
          <p:cNvSpPr/>
          <p:nvPr/>
        </p:nvSpPr>
        <p:spPr>
          <a:xfrm flipH="1">
            <a:off x="-7125" y="0"/>
            <a:ext cx="2592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9"/>
          <p:cNvSpPr/>
          <p:nvPr/>
        </p:nvSpPr>
        <p:spPr>
          <a:xfrm>
            <a:off x="2585478"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6" name="Google Shape;56;p9"/>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a:endParaRPr/>
          </a:p>
        </p:txBody>
      </p:sp>
      <p:sp>
        <p:nvSpPr>
          <p:cNvPr id="57" name="Google Shape;57;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
        <p:nvSpPr>
          <p:cNvPr id="58" name="Google Shape;58;p9"/>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1 column half">
  <p:cSld name="TITLE_AND_BODY_1_1_1">
    <p:spTree>
      <p:nvGrpSpPr>
        <p:cNvPr id="1" name="Shape 59"/>
        <p:cNvGrpSpPr/>
        <p:nvPr/>
      </p:nvGrpSpPr>
      <p:grpSpPr>
        <a:xfrm>
          <a:off x="0" y="0"/>
          <a:ext cx="0" cy="0"/>
          <a:chOff x="0" y="0"/>
          <a:chExt cx="0" cy="0"/>
        </a:xfrm>
      </p:grpSpPr>
      <p:sp>
        <p:nvSpPr>
          <p:cNvPr id="60" name="Google Shape;60;p10"/>
          <p:cNvSpPr/>
          <p:nvPr/>
        </p:nvSpPr>
        <p:spPr>
          <a:xfrm flipH="1">
            <a:off x="-688" y="0"/>
            <a:ext cx="4575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0"/>
          <p:cNvSpPr/>
          <p:nvPr/>
        </p:nvSpPr>
        <p:spPr>
          <a:xfrm>
            <a:off x="4574903"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2" name="Google Shape;62;p10"/>
          <p:cNvSpPr txBox="1">
            <a:spLocks noGrp="1"/>
          </p:cNvSpPr>
          <p:nvPr>
            <p:ph type="title"/>
          </p:nvPr>
        </p:nvSpPr>
        <p:spPr>
          <a:xfrm>
            <a:off x="511425" y="575500"/>
            <a:ext cx="3517200" cy="973500"/>
          </a:xfrm>
          <a:prstGeom prst="rect">
            <a:avLst/>
          </a:prstGeom>
        </p:spPr>
        <p:txBody>
          <a:bodyPr spcFirstLastPara="1" wrap="square" lIns="91425" tIns="91425" rIns="91425" bIns="91425" anchor="b" anchorCtr="0"/>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a:endParaRPr/>
          </a:p>
        </p:txBody>
      </p:sp>
      <p:sp>
        <p:nvSpPr>
          <p:cNvPr id="63" name="Google Shape;63;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
        <p:nvSpPr>
          <p:cNvPr id="64" name="Google Shape;64;p10"/>
          <p:cNvSpPr txBox="1">
            <a:spLocks noGrp="1"/>
          </p:cNvSpPr>
          <p:nvPr>
            <p:ph type="body" idx="1"/>
          </p:nvPr>
        </p:nvSpPr>
        <p:spPr>
          <a:xfrm>
            <a:off x="511425" y="1598600"/>
            <a:ext cx="3517200" cy="29577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dpi="0" rotWithShape="1">
          <a:blip r:embed="rId15">
            <a:lum/>
          </a:blip>
          <a:srcRect/>
          <a:stretch>
            <a:fillRect t="-5000" b="-5000"/>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34450" y="575500"/>
            <a:ext cx="2046300" cy="3981000"/>
          </a:xfrm>
          <a:prstGeom prst="rect">
            <a:avLst/>
          </a:prstGeom>
          <a:noFill/>
          <a:ln>
            <a:noFill/>
          </a:ln>
        </p:spPr>
        <p:txBody>
          <a:bodyPr spcFirstLastPara="1" wrap="square" lIns="91425" tIns="91425" rIns="91425" bIns="91425" anchor="t" anchorCtr="0"/>
          <a:lstStyle>
            <a:lvl1pPr lvl="0">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1pPr>
            <a:lvl2pPr lvl="1">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2pPr>
            <a:lvl3pPr lvl="2">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3pPr>
            <a:lvl4pPr lvl="3">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4pPr>
            <a:lvl5pPr lvl="4">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5pPr>
            <a:lvl6pPr lvl="5">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6pPr>
            <a:lvl7pPr lvl="6">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7pPr>
            <a:lvl8pPr lvl="7">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8pPr>
            <a:lvl9pPr lvl="8">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9pPr>
          </a:lstStyle>
          <a:p>
            <a:endParaRPr/>
          </a:p>
        </p:txBody>
      </p:sp>
      <p:sp>
        <p:nvSpPr>
          <p:cNvPr id="7" name="Google Shape;7;p1"/>
          <p:cNvSpPr txBox="1">
            <a:spLocks noGrp="1"/>
          </p:cNvSpPr>
          <p:nvPr>
            <p:ph type="body" idx="1"/>
          </p:nvPr>
        </p:nvSpPr>
        <p:spPr>
          <a:xfrm>
            <a:off x="3090625" y="575500"/>
            <a:ext cx="5596200" cy="3981000"/>
          </a:xfrm>
          <a:prstGeom prst="rect">
            <a:avLst/>
          </a:prstGeom>
          <a:noFill/>
          <a:ln>
            <a:noFill/>
          </a:ln>
        </p:spPr>
        <p:txBody>
          <a:bodyPr spcFirstLastPara="1" wrap="square" lIns="91425" tIns="91425" rIns="91425" bIns="91425" anchor="t" anchorCtr="0"/>
          <a:lstStyle>
            <a:lvl1pPr marL="457200" lvl="0" indent="-317500">
              <a:lnSpc>
                <a:spcPct val="115000"/>
              </a:lnSpc>
              <a:spcBef>
                <a:spcPts val="60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1pPr>
            <a:lvl2pPr marL="914400" lvl="1"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2pPr>
            <a:lvl3pPr marL="1371600" lvl="2"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3pPr>
            <a:lvl4pPr marL="1828800" lvl="3"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4pPr>
            <a:lvl5pPr marL="2286000" lvl="4"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5pPr>
            <a:lvl6pPr marL="2743200" lvl="5"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6pPr>
            <a:lvl7pPr marL="3200400" lvl="6"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7pPr>
            <a:lvl8pPr marL="3657600" lvl="7"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8pPr>
            <a:lvl9pPr marL="4114800" lvl="8"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rgbClr val="CCCCCC"/>
                </a:solidFill>
                <a:latin typeface="Nunito Sans"/>
                <a:ea typeface="Nunito Sans"/>
                <a:cs typeface="Nunito Sans"/>
                <a:sym typeface="Nunito Sans"/>
              </a:defRPr>
            </a:lvl1pPr>
            <a:lvl2pPr lvl="1" algn="r">
              <a:buNone/>
              <a:defRPr sz="1000">
                <a:solidFill>
                  <a:srgbClr val="CCCCCC"/>
                </a:solidFill>
                <a:latin typeface="Nunito Sans"/>
                <a:ea typeface="Nunito Sans"/>
                <a:cs typeface="Nunito Sans"/>
                <a:sym typeface="Nunito Sans"/>
              </a:defRPr>
            </a:lvl2pPr>
            <a:lvl3pPr lvl="2" algn="r">
              <a:buNone/>
              <a:defRPr sz="1000">
                <a:solidFill>
                  <a:srgbClr val="CCCCCC"/>
                </a:solidFill>
                <a:latin typeface="Nunito Sans"/>
                <a:ea typeface="Nunito Sans"/>
                <a:cs typeface="Nunito Sans"/>
                <a:sym typeface="Nunito Sans"/>
              </a:defRPr>
            </a:lvl3pPr>
            <a:lvl4pPr lvl="3" algn="r">
              <a:buNone/>
              <a:defRPr sz="1000">
                <a:solidFill>
                  <a:srgbClr val="CCCCCC"/>
                </a:solidFill>
                <a:latin typeface="Nunito Sans"/>
                <a:ea typeface="Nunito Sans"/>
                <a:cs typeface="Nunito Sans"/>
                <a:sym typeface="Nunito Sans"/>
              </a:defRPr>
            </a:lvl4pPr>
            <a:lvl5pPr lvl="4" algn="r">
              <a:buNone/>
              <a:defRPr sz="1000">
                <a:solidFill>
                  <a:srgbClr val="CCCCCC"/>
                </a:solidFill>
                <a:latin typeface="Nunito Sans"/>
                <a:ea typeface="Nunito Sans"/>
                <a:cs typeface="Nunito Sans"/>
                <a:sym typeface="Nunito Sans"/>
              </a:defRPr>
            </a:lvl5pPr>
            <a:lvl6pPr lvl="5" algn="r">
              <a:buNone/>
              <a:defRPr sz="1000">
                <a:solidFill>
                  <a:srgbClr val="CCCCCC"/>
                </a:solidFill>
                <a:latin typeface="Nunito Sans"/>
                <a:ea typeface="Nunito Sans"/>
                <a:cs typeface="Nunito Sans"/>
                <a:sym typeface="Nunito Sans"/>
              </a:defRPr>
            </a:lvl6pPr>
            <a:lvl7pPr lvl="6" algn="r">
              <a:buNone/>
              <a:defRPr sz="1000">
                <a:solidFill>
                  <a:srgbClr val="CCCCCC"/>
                </a:solidFill>
                <a:latin typeface="Nunito Sans"/>
                <a:ea typeface="Nunito Sans"/>
                <a:cs typeface="Nunito Sans"/>
                <a:sym typeface="Nunito Sans"/>
              </a:defRPr>
            </a:lvl7pPr>
            <a:lvl8pPr lvl="7" algn="r">
              <a:buNone/>
              <a:defRPr sz="1000">
                <a:solidFill>
                  <a:srgbClr val="CCCCCC"/>
                </a:solidFill>
                <a:latin typeface="Nunito Sans"/>
                <a:ea typeface="Nunito Sans"/>
                <a:cs typeface="Nunito Sans"/>
                <a:sym typeface="Nunito Sans"/>
              </a:defRPr>
            </a:lvl8pPr>
            <a:lvl9pPr lvl="8" algn="r">
              <a:buNone/>
              <a:defRPr sz="1000">
                <a:solidFill>
                  <a:srgbClr val="CCCCCC"/>
                </a:solidFill>
                <a:latin typeface="Nunito Sans"/>
                <a:ea typeface="Nunito Sans"/>
                <a:cs typeface="Nunito Sans"/>
                <a:sym typeface="Nunito Sans"/>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hyperlink" Target="http://www.duarte.com/slidedocs/" TargetMode="External"/><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hyperlink" Target="http://www.google.com/sheets/about/" TargetMode="External"/><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54.xml"/><Relationship Id="rId1" Type="http://schemas.openxmlformats.org/officeDocument/2006/relationships/slideLayout" Target="../slideLayouts/slideLayout6.xml"/><Relationship Id="rId5" Type="http://schemas.openxmlformats.org/officeDocument/2006/relationships/hyperlink" Target="http://www.duarte.com/slidedocs/" TargetMode="External"/><Relationship Id="rId4" Type="http://schemas.openxmlformats.org/officeDocument/2006/relationships/hyperlink" Target="http://unsplash.co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hyperlink" Target="https://fontlibrary.org/en/font/nunito-sans" TargetMode="External"/><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468925" y="2387250"/>
            <a:ext cx="3636600" cy="22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666666"/>
                </a:solidFill>
              </a:rPr>
              <a:t>MEDICAL</a:t>
            </a:r>
            <a:r>
              <a:rPr lang="en" dirty="0">
                <a:solidFill>
                  <a:schemeClr val="tx1"/>
                </a:solidFill>
              </a:rPr>
              <a:t> </a:t>
            </a:r>
            <a:r>
              <a:rPr lang="en" dirty="0">
                <a:solidFill>
                  <a:srgbClr val="666666"/>
                </a:solidFill>
              </a:rPr>
              <a:t>IMAGING &amp; BIG DATA PROJECT</a:t>
            </a:r>
            <a:endParaRPr dirty="0">
              <a:solidFill>
                <a:srgbClr val="666666"/>
              </a:solidFill>
            </a:endParaRPr>
          </a:p>
        </p:txBody>
      </p:sp>
      <p:sp>
        <p:nvSpPr>
          <p:cNvPr id="16" name="CasellaDiTesto 15">
            <a:extLst>
              <a:ext uri="{FF2B5EF4-FFF2-40B4-BE49-F238E27FC236}">
                <a16:creationId xmlns:a16="http://schemas.microsoft.com/office/drawing/2014/main" id="{8583EBDC-6548-9D48-8292-CE65366B8FE4}"/>
              </a:ext>
            </a:extLst>
          </p:cNvPr>
          <p:cNvSpPr txBox="1"/>
          <p:nvPr/>
        </p:nvSpPr>
        <p:spPr>
          <a:xfrm>
            <a:off x="-4550602" y="2216295"/>
            <a:ext cx="45719" cy="45719"/>
          </a:xfrm>
          <a:prstGeom prst="rect">
            <a:avLst/>
          </a:prstGeom>
          <a:noFill/>
        </p:spPr>
        <p:txBody>
          <a:bodyPr wrap="square" rtlCol="0">
            <a:spAutoFit/>
          </a:bodyPr>
          <a:lstStyle/>
          <a:p>
            <a:endParaRPr lang="it-IT"/>
          </a:p>
        </p:txBody>
      </p:sp>
      <p:pic>
        <p:nvPicPr>
          <p:cNvPr id="17" name="Immagine 16">
            <a:extLst>
              <a:ext uri="{FF2B5EF4-FFF2-40B4-BE49-F238E27FC236}">
                <a16:creationId xmlns:a16="http://schemas.microsoft.com/office/drawing/2014/main" id="{1BC68494-511F-8846-8FB7-C27BF0F2427C}"/>
              </a:ext>
            </a:extLst>
          </p:cNvPr>
          <p:cNvPicPr>
            <a:picLocks noChangeAspect="1"/>
          </p:cNvPicPr>
          <p:nvPr/>
        </p:nvPicPr>
        <p:blipFill>
          <a:blip r:embed="rId3"/>
          <a:stretch>
            <a:fillRect/>
          </a:stretch>
        </p:blipFill>
        <p:spPr>
          <a:xfrm>
            <a:off x="540323" y="1828984"/>
            <a:ext cx="564856" cy="558266"/>
          </a:xfrm>
          <a:prstGeom prst="rect">
            <a:avLst/>
          </a:prstGeom>
        </p:spPr>
      </p:pic>
      <p:sp>
        <p:nvSpPr>
          <p:cNvPr id="2" name="CasellaDiTesto 1">
            <a:extLst>
              <a:ext uri="{FF2B5EF4-FFF2-40B4-BE49-F238E27FC236}">
                <a16:creationId xmlns:a16="http://schemas.microsoft.com/office/drawing/2014/main" id="{974319A6-D56B-44EA-9408-AD2EC6651E44}"/>
              </a:ext>
            </a:extLst>
          </p:cNvPr>
          <p:cNvSpPr txBox="1"/>
          <p:nvPr/>
        </p:nvSpPr>
        <p:spPr>
          <a:xfrm>
            <a:off x="468925" y="4049486"/>
            <a:ext cx="2995512" cy="738664"/>
          </a:xfrm>
          <a:prstGeom prst="rect">
            <a:avLst/>
          </a:prstGeom>
          <a:noFill/>
        </p:spPr>
        <p:txBody>
          <a:bodyPr wrap="square" rtlCol="0">
            <a:spAutoFit/>
          </a:bodyPr>
          <a:lstStyle/>
          <a:p>
            <a:r>
              <a:rPr lang="it-IT" dirty="0">
                <a:solidFill>
                  <a:srgbClr val="666666"/>
                </a:solidFill>
                <a:latin typeface="Georgia" panose="02040502050405020303" pitchFamily="18" charset="0"/>
              </a:rPr>
              <a:t>Carnati Emanuele          781231</a:t>
            </a:r>
            <a:br>
              <a:rPr lang="it-IT" dirty="0">
                <a:solidFill>
                  <a:srgbClr val="666666"/>
                </a:solidFill>
                <a:latin typeface="Georgia" panose="02040502050405020303" pitchFamily="18" charset="0"/>
              </a:rPr>
            </a:br>
            <a:r>
              <a:rPr lang="it-IT" dirty="0">
                <a:solidFill>
                  <a:srgbClr val="666666"/>
                </a:solidFill>
                <a:latin typeface="Georgia" panose="02040502050405020303" pitchFamily="18" charset="0"/>
              </a:rPr>
              <a:t>De Cicco Alessandro	834225</a:t>
            </a:r>
            <a:br>
              <a:rPr lang="it-IT" dirty="0">
                <a:solidFill>
                  <a:srgbClr val="666666"/>
                </a:solidFill>
                <a:latin typeface="Georgia" panose="02040502050405020303" pitchFamily="18" charset="0"/>
              </a:rPr>
            </a:br>
            <a:r>
              <a:rPr lang="it-IT" dirty="0">
                <a:solidFill>
                  <a:srgbClr val="666666"/>
                </a:solidFill>
                <a:latin typeface="Georgia" panose="02040502050405020303" pitchFamily="18" charset="0"/>
              </a:rPr>
              <a:t>Mammana Lorenzo       807391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247"/>
        <p:cNvGrpSpPr/>
        <p:nvPr/>
      </p:nvGrpSpPr>
      <p:grpSpPr>
        <a:xfrm>
          <a:off x="0" y="0"/>
          <a:ext cx="0" cy="0"/>
          <a:chOff x="0" y="0"/>
          <a:chExt cx="0" cy="0"/>
        </a:xfrm>
      </p:grpSpPr>
      <p:sp>
        <p:nvSpPr>
          <p:cNvPr id="249" name="Google Shape;249;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61" name="Immagine 60">
            <a:extLst>
              <a:ext uri="{FF2B5EF4-FFF2-40B4-BE49-F238E27FC236}">
                <a16:creationId xmlns:a16="http://schemas.microsoft.com/office/drawing/2014/main" id="{E13380DF-0976-3C4A-9DDA-C56E5DC8B3E4}"/>
              </a:ext>
            </a:extLst>
          </p:cNvPr>
          <p:cNvPicPr>
            <a:picLocks noChangeAspect="1"/>
          </p:cNvPicPr>
          <p:nvPr/>
        </p:nvPicPr>
        <p:blipFill>
          <a:blip r:embed="rId3"/>
          <a:stretch>
            <a:fillRect/>
          </a:stretch>
        </p:blipFill>
        <p:spPr>
          <a:xfrm>
            <a:off x="0" y="0"/>
            <a:ext cx="564856" cy="558266"/>
          </a:xfrm>
          <a:prstGeom prst="rect">
            <a:avLst/>
          </a:prstGeom>
        </p:spPr>
      </p:pic>
      <p:sp>
        <p:nvSpPr>
          <p:cNvPr id="62" name="Google Shape;137;p20">
            <a:extLst>
              <a:ext uri="{FF2B5EF4-FFF2-40B4-BE49-F238E27FC236}">
                <a16:creationId xmlns:a16="http://schemas.microsoft.com/office/drawing/2014/main" id="{6293AEC4-5B0E-D245-AC16-830BBABEF182}"/>
              </a:ext>
            </a:extLst>
          </p:cNvPr>
          <p:cNvSpPr txBox="1">
            <a:spLocks/>
          </p:cNvSpPr>
          <p:nvPr/>
        </p:nvSpPr>
        <p:spPr>
          <a:xfrm>
            <a:off x="128806" y="779646"/>
            <a:ext cx="8427978" cy="38501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it-IT" sz="2000" i="0" dirty="0">
                <a:solidFill>
                  <a:srgbClr val="666666"/>
                </a:solidFill>
              </a:rPr>
              <a:t>Dataset samples</a:t>
            </a:r>
            <a:endParaRPr lang="en" sz="2000" i="0" dirty="0">
              <a:solidFill>
                <a:srgbClr val="666666"/>
              </a:solidFill>
            </a:endParaRPr>
          </a:p>
          <a:p>
            <a:pPr marL="0" indent="0">
              <a:spcBef>
                <a:spcPts val="0"/>
              </a:spcBef>
              <a:buNone/>
            </a:pPr>
            <a:endParaRPr lang="en" sz="2000" i="0" dirty="0">
              <a:solidFill>
                <a:srgbClr val="666666"/>
              </a:solidFill>
              <a:effectLst/>
            </a:endParaRPr>
          </a:p>
          <a:p>
            <a:pPr marL="0" indent="0">
              <a:spcBef>
                <a:spcPts val="0"/>
              </a:spcBef>
              <a:buNone/>
            </a:pPr>
            <a:endParaRPr lang="it-IT" i="0" dirty="0">
              <a:solidFill>
                <a:srgbClr val="666666"/>
              </a:solidFill>
              <a:effectLst/>
            </a:endParaRPr>
          </a:p>
        </p:txBody>
      </p:sp>
      <p:pic>
        <p:nvPicPr>
          <p:cNvPr id="3" name="Immagine 2">
            <a:extLst>
              <a:ext uri="{FF2B5EF4-FFF2-40B4-BE49-F238E27FC236}">
                <a16:creationId xmlns:a16="http://schemas.microsoft.com/office/drawing/2014/main" id="{85196F7A-9B62-4824-AB68-0A8FBE8BB0F7}"/>
              </a:ext>
            </a:extLst>
          </p:cNvPr>
          <p:cNvPicPr>
            <a:picLocks noChangeAspect="1"/>
          </p:cNvPicPr>
          <p:nvPr/>
        </p:nvPicPr>
        <p:blipFill rotWithShape="1">
          <a:blip r:embed="rId4"/>
          <a:srcRect t="27734" r="3291"/>
          <a:stretch/>
        </p:blipFill>
        <p:spPr>
          <a:xfrm>
            <a:off x="0" y="1297641"/>
            <a:ext cx="2735418" cy="1800294"/>
          </a:xfrm>
          <a:prstGeom prst="rect">
            <a:avLst/>
          </a:prstGeom>
        </p:spPr>
      </p:pic>
      <p:pic>
        <p:nvPicPr>
          <p:cNvPr id="5" name="Immagine 4" descr="Immagine che contiene esterni&#10;&#10;Descrizione generata automaticamente">
            <a:extLst>
              <a:ext uri="{FF2B5EF4-FFF2-40B4-BE49-F238E27FC236}">
                <a16:creationId xmlns:a16="http://schemas.microsoft.com/office/drawing/2014/main" id="{053C88AF-BAEB-4C14-A863-861B5D778804}"/>
              </a:ext>
            </a:extLst>
          </p:cNvPr>
          <p:cNvPicPr>
            <a:picLocks noChangeAspect="1"/>
          </p:cNvPicPr>
          <p:nvPr/>
        </p:nvPicPr>
        <p:blipFill>
          <a:blip r:embed="rId5"/>
          <a:stretch>
            <a:fillRect/>
          </a:stretch>
        </p:blipFill>
        <p:spPr>
          <a:xfrm>
            <a:off x="273062" y="2571750"/>
            <a:ext cx="2591162" cy="2138858"/>
          </a:xfrm>
          <a:prstGeom prst="rect">
            <a:avLst/>
          </a:prstGeom>
        </p:spPr>
      </p:pic>
      <p:pic>
        <p:nvPicPr>
          <p:cNvPr id="7" name="Immagine 6">
            <a:extLst>
              <a:ext uri="{FF2B5EF4-FFF2-40B4-BE49-F238E27FC236}">
                <a16:creationId xmlns:a16="http://schemas.microsoft.com/office/drawing/2014/main" id="{1DD77608-35B2-4AF1-AD44-96B8207FDD50}"/>
              </a:ext>
            </a:extLst>
          </p:cNvPr>
          <p:cNvPicPr>
            <a:picLocks noChangeAspect="1"/>
          </p:cNvPicPr>
          <p:nvPr/>
        </p:nvPicPr>
        <p:blipFill>
          <a:blip r:embed="rId6"/>
          <a:stretch>
            <a:fillRect/>
          </a:stretch>
        </p:blipFill>
        <p:spPr>
          <a:xfrm>
            <a:off x="3248996" y="2565721"/>
            <a:ext cx="2646008" cy="2138858"/>
          </a:xfrm>
          <a:prstGeom prst="rect">
            <a:avLst/>
          </a:prstGeom>
        </p:spPr>
      </p:pic>
      <p:pic>
        <p:nvPicPr>
          <p:cNvPr id="9" name="Immagine 8">
            <a:extLst>
              <a:ext uri="{FF2B5EF4-FFF2-40B4-BE49-F238E27FC236}">
                <a16:creationId xmlns:a16="http://schemas.microsoft.com/office/drawing/2014/main" id="{CC75C8E5-0D1E-4639-8D70-0995AD4B1D46}"/>
              </a:ext>
            </a:extLst>
          </p:cNvPr>
          <p:cNvPicPr>
            <a:picLocks noChangeAspect="1"/>
          </p:cNvPicPr>
          <p:nvPr/>
        </p:nvPicPr>
        <p:blipFill rotWithShape="1">
          <a:blip r:embed="rId7"/>
          <a:srcRect t="22360" b="17640"/>
          <a:stretch/>
        </p:blipFill>
        <p:spPr>
          <a:xfrm>
            <a:off x="3529584" y="1295899"/>
            <a:ext cx="2084831" cy="1149723"/>
          </a:xfrm>
          <a:prstGeom prst="rect">
            <a:avLst/>
          </a:prstGeom>
        </p:spPr>
      </p:pic>
      <p:pic>
        <p:nvPicPr>
          <p:cNvPr id="11" name="Immagine 10">
            <a:extLst>
              <a:ext uri="{FF2B5EF4-FFF2-40B4-BE49-F238E27FC236}">
                <a16:creationId xmlns:a16="http://schemas.microsoft.com/office/drawing/2014/main" id="{5460F250-FAA6-4544-8048-3B27DCF5123F}"/>
              </a:ext>
            </a:extLst>
          </p:cNvPr>
          <p:cNvPicPr>
            <a:picLocks noChangeAspect="1"/>
          </p:cNvPicPr>
          <p:nvPr/>
        </p:nvPicPr>
        <p:blipFill>
          <a:blip r:embed="rId8"/>
          <a:stretch>
            <a:fillRect/>
          </a:stretch>
        </p:blipFill>
        <p:spPr>
          <a:xfrm>
            <a:off x="6279776" y="2571750"/>
            <a:ext cx="2591162" cy="2132830"/>
          </a:xfrm>
          <a:prstGeom prst="rect">
            <a:avLst/>
          </a:prstGeom>
        </p:spPr>
      </p:pic>
      <p:pic>
        <p:nvPicPr>
          <p:cNvPr id="15" name="Immagine 14">
            <a:extLst>
              <a:ext uri="{FF2B5EF4-FFF2-40B4-BE49-F238E27FC236}">
                <a16:creationId xmlns:a16="http://schemas.microsoft.com/office/drawing/2014/main" id="{C24C5F7A-099B-45FE-B58E-77875C8A6B63}"/>
              </a:ext>
            </a:extLst>
          </p:cNvPr>
          <p:cNvPicPr>
            <a:picLocks noChangeAspect="1"/>
          </p:cNvPicPr>
          <p:nvPr/>
        </p:nvPicPr>
        <p:blipFill rotWithShape="1">
          <a:blip r:embed="rId9"/>
          <a:srcRect t="17502" b="21141"/>
          <a:stretch/>
        </p:blipFill>
        <p:spPr>
          <a:xfrm>
            <a:off x="6239972" y="1295898"/>
            <a:ext cx="2591162" cy="1149723"/>
          </a:xfrm>
          <a:prstGeom prst="rect">
            <a:avLst/>
          </a:prstGeom>
        </p:spPr>
      </p:pic>
    </p:spTree>
    <p:extLst>
      <p:ext uri="{BB962C8B-B14F-4D97-AF65-F5344CB8AC3E}">
        <p14:creationId xmlns:p14="http://schemas.microsoft.com/office/powerpoint/2010/main" val="686204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t="-15000" r="-26000" b="-3000"/>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solidFill>
                  <a:srgbClr val="666666"/>
                </a:solidFill>
              </a:rPr>
              <a:t>3.</a:t>
            </a:r>
            <a:endParaRPr sz="4800" b="1" dirty="0">
              <a:solidFill>
                <a:srgbClr val="666666"/>
              </a:solidFill>
            </a:endParaRPr>
          </a:p>
          <a:p>
            <a:pPr marL="0" lvl="0" indent="0" algn="l" rtl="0">
              <a:spcBef>
                <a:spcPts val="0"/>
              </a:spcBef>
              <a:spcAft>
                <a:spcPts val="0"/>
              </a:spcAft>
              <a:buNone/>
            </a:pPr>
            <a:r>
              <a:rPr lang="en" dirty="0">
                <a:solidFill>
                  <a:srgbClr val="666666"/>
                </a:solidFill>
              </a:rPr>
              <a:t>Feature extraction</a:t>
            </a:r>
            <a:endParaRPr dirty="0">
              <a:solidFill>
                <a:srgbClr val="666666"/>
              </a:solidFill>
            </a:endParaRPr>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4"/>
          <a:stretch>
            <a:fillRect/>
          </a:stretch>
        </p:blipFill>
        <p:spPr>
          <a:xfrm>
            <a:off x="-5328" y="5067"/>
            <a:ext cx="564856" cy="558266"/>
          </a:xfrm>
          <a:prstGeom prst="rect">
            <a:avLst/>
          </a:prstGeom>
        </p:spPr>
      </p:pic>
    </p:spTree>
    <p:extLst>
      <p:ext uri="{BB962C8B-B14F-4D97-AF65-F5344CB8AC3E}">
        <p14:creationId xmlns:p14="http://schemas.microsoft.com/office/powerpoint/2010/main" val="3482887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mc:AlternateContent xmlns:mc="http://schemas.openxmlformats.org/markup-compatibility/2006" xmlns:a14="http://schemas.microsoft.com/office/drawing/2010/main">
        <mc:Choice Requires="a14">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282428" y="564430"/>
                <a:ext cx="8727101"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Feature extraction with </a:t>
                </a:r>
                <a:r>
                  <a:rPr lang="it-IT" sz="2000" i="0" dirty="0">
                    <a:solidFill>
                      <a:srgbClr val="666666"/>
                    </a:solidFill>
                  </a:rPr>
                  <a:t>MATLAB</a:t>
                </a:r>
                <a:endParaRPr lang="en" sz="2000" i="0" dirty="0">
                  <a:solidFill>
                    <a:srgbClr val="666666"/>
                  </a:solidFill>
                </a:endParaRPr>
              </a:p>
              <a:p>
                <a:pPr marL="127000" indent="0">
                  <a:buNone/>
                </a:pPr>
                <a:r>
                  <a:rPr lang="it-IT" dirty="0">
                    <a:solidFill>
                      <a:srgbClr val="666666"/>
                    </a:solidFill>
                  </a:rPr>
                  <a:t>For </a:t>
                </a:r>
                <a:r>
                  <a:rPr lang="it-IT" dirty="0" err="1">
                    <a:solidFill>
                      <a:srgbClr val="666666"/>
                    </a:solidFill>
                  </a:rPr>
                  <a:t>each</a:t>
                </a:r>
                <a:r>
                  <a:rPr lang="it-IT" dirty="0">
                    <a:solidFill>
                      <a:srgbClr val="666666"/>
                    </a:solidFill>
                  </a:rPr>
                  <a:t> input image </a:t>
                </a:r>
                <a:r>
                  <a:rPr lang="it-IT" dirty="0" err="1">
                    <a:solidFill>
                      <a:srgbClr val="666666"/>
                    </a:solidFill>
                  </a:rPr>
                  <a:t>we</a:t>
                </a:r>
                <a:r>
                  <a:rPr lang="it-IT" dirty="0">
                    <a:solidFill>
                      <a:srgbClr val="666666"/>
                    </a:solidFill>
                  </a:rPr>
                  <a:t> </a:t>
                </a:r>
                <a:r>
                  <a:rPr lang="it-IT" dirty="0" err="1">
                    <a:solidFill>
                      <a:srgbClr val="666666"/>
                    </a:solidFill>
                  </a:rPr>
                  <a:t>have</a:t>
                </a:r>
                <a:r>
                  <a:rPr lang="it-IT" dirty="0">
                    <a:solidFill>
                      <a:srgbClr val="666666"/>
                    </a:solidFill>
                  </a:rPr>
                  <a:t> </a:t>
                </a:r>
                <a:r>
                  <a:rPr lang="it-IT" dirty="0" err="1">
                    <a:solidFill>
                      <a:srgbClr val="666666"/>
                    </a:solidFill>
                  </a:rPr>
                  <a:t>extracted</a:t>
                </a:r>
                <a:r>
                  <a:rPr lang="it-IT" dirty="0">
                    <a:solidFill>
                      <a:srgbClr val="666666"/>
                    </a:solidFill>
                  </a:rPr>
                  <a:t> a set of 58 </a:t>
                </a:r>
                <a:r>
                  <a:rPr lang="it-IT" dirty="0" err="1">
                    <a:solidFill>
                      <a:srgbClr val="666666"/>
                    </a:solidFill>
                  </a:rPr>
                  <a:t>radiomics</a:t>
                </a:r>
                <a:r>
                  <a:rPr lang="it-IT" dirty="0">
                    <a:solidFill>
                      <a:srgbClr val="666666"/>
                    </a:solidFill>
                  </a:rPr>
                  <a:t> features </a:t>
                </a:r>
                <a:r>
                  <a:rPr lang="it-IT" dirty="0" err="1">
                    <a:solidFill>
                      <a:srgbClr val="666666"/>
                    </a:solidFill>
                  </a:rPr>
                  <a:t>mainly</a:t>
                </a:r>
                <a:r>
                  <a:rPr lang="it-IT" dirty="0">
                    <a:solidFill>
                      <a:srgbClr val="666666"/>
                    </a:solidFill>
                  </a:rPr>
                  <a:t> </a:t>
                </a:r>
                <a:r>
                  <a:rPr lang="it-IT" dirty="0" err="1">
                    <a:solidFill>
                      <a:srgbClr val="666666"/>
                    </a:solidFill>
                  </a:rPr>
                  <a:t>using</a:t>
                </a:r>
                <a:r>
                  <a:rPr lang="it-IT" dirty="0">
                    <a:solidFill>
                      <a:srgbClr val="666666"/>
                    </a:solidFill>
                  </a:rPr>
                  <a:t> the MATLAB tool </a:t>
                </a:r>
                <a:r>
                  <a:rPr lang="it-IT" dirty="0" err="1">
                    <a:solidFill>
                      <a:srgbClr val="666666"/>
                    </a:solidFill>
                  </a:rPr>
                  <a:t>developed</a:t>
                </a:r>
                <a:r>
                  <a:rPr lang="it-IT" dirty="0">
                    <a:solidFill>
                      <a:srgbClr val="666666"/>
                    </a:solidFill>
                  </a:rPr>
                  <a:t> and </a:t>
                </a:r>
                <a:r>
                  <a:rPr lang="it-IT" dirty="0" err="1">
                    <a:solidFill>
                      <a:srgbClr val="666666"/>
                    </a:solidFill>
                  </a:rPr>
                  <a:t>defined</a:t>
                </a:r>
                <a:r>
                  <a:rPr lang="it-IT" dirty="0">
                    <a:solidFill>
                      <a:srgbClr val="666666"/>
                    </a:solidFill>
                  </a:rPr>
                  <a:t> by </a:t>
                </a:r>
                <a:r>
                  <a:rPr lang="it-IT" dirty="0" err="1">
                    <a:solidFill>
                      <a:srgbClr val="666666"/>
                    </a:solidFill>
                  </a:rPr>
                  <a:t>Vallières</a:t>
                </a:r>
                <a:r>
                  <a:rPr lang="it-IT" dirty="0">
                    <a:solidFill>
                      <a:srgbClr val="666666"/>
                    </a:solidFill>
                  </a:rPr>
                  <a:t> et al. </a:t>
                </a:r>
                <a:r>
                  <a:rPr lang="it-IT" sz="900" dirty="0">
                    <a:solidFill>
                      <a:srgbClr val="666666"/>
                    </a:solidFill>
                  </a:rPr>
                  <a:t>[3, 4, 5].</a:t>
                </a:r>
              </a:p>
              <a:p>
                <a:pPr marL="127000" indent="0">
                  <a:buNone/>
                </a:pPr>
                <a:endParaRPr lang="it-IT" sz="900" dirty="0">
                  <a:solidFill>
                    <a:srgbClr val="666666"/>
                  </a:solidFill>
                </a:endParaRPr>
              </a:p>
              <a:p>
                <a:pPr marL="127000" indent="0">
                  <a:buNone/>
                </a:pPr>
                <a:r>
                  <a:rPr lang="en" dirty="0">
                    <a:solidFill>
                      <a:srgbClr val="666666"/>
                    </a:solidFill>
                  </a:rPr>
                  <a:t>Each featu</a:t>
                </a:r>
                <a:r>
                  <a:rPr lang="it-IT" dirty="0">
                    <a:solidFill>
                      <a:srgbClr val="666666"/>
                    </a:solidFill>
                  </a:rPr>
                  <a:t>re out of [0, 1] </a:t>
                </a:r>
                <a:r>
                  <a:rPr lang="it-IT" dirty="0" err="1">
                    <a:solidFill>
                      <a:srgbClr val="666666"/>
                    </a:solidFill>
                  </a:rPr>
                  <a:t>is</a:t>
                </a:r>
                <a:r>
                  <a:rPr lang="it-IT" dirty="0">
                    <a:solidFill>
                      <a:srgbClr val="666666"/>
                    </a:solidFill>
                  </a:rPr>
                  <a:t> </a:t>
                </a:r>
                <a:r>
                  <a:rPr lang="it-IT" dirty="0" err="1">
                    <a:solidFill>
                      <a:srgbClr val="666666"/>
                    </a:solidFill>
                  </a:rPr>
                  <a:t>also</a:t>
                </a:r>
                <a:r>
                  <a:rPr lang="it-IT" dirty="0">
                    <a:solidFill>
                      <a:srgbClr val="666666"/>
                    </a:solidFill>
                  </a:rPr>
                  <a:t> </a:t>
                </a:r>
                <a:r>
                  <a:rPr lang="it-IT" dirty="0" err="1">
                    <a:solidFill>
                      <a:srgbClr val="666666"/>
                    </a:solidFill>
                  </a:rPr>
                  <a:t>rescaled</a:t>
                </a:r>
                <a:r>
                  <a:rPr lang="it-IT" dirty="0">
                    <a:solidFill>
                      <a:srgbClr val="666666"/>
                    </a:solidFill>
                  </a:rPr>
                  <a:t> in </a:t>
                </a:r>
                <a:r>
                  <a:rPr lang="it-IT" dirty="0" err="1">
                    <a:solidFill>
                      <a:srgbClr val="666666"/>
                    </a:solidFill>
                  </a:rPr>
                  <a:t>this</a:t>
                </a:r>
                <a:r>
                  <a:rPr lang="it-IT" dirty="0">
                    <a:solidFill>
                      <a:srgbClr val="666666"/>
                    </a:solidFill>
                  </a:rPr>
                  <a:t> range </a:t>
                </a:r>
                <a:r>
                  <a:rPr lang="it-IT" dirty="0" err="1">
                    <a:solidFill>
                      <a:srgbClr val="666666"/>
                    </a:solidFill>
                  </a:rPr>
                  <a:t>using</a:t>
                </a:r>
                <a:r>
                  <a:rPr lang="it-IT" dirty="0">
                    <a:solidFill>
                      <a:srgbClr val="666666"/>
                    </a:solidFill>
                  </a:rPr>
                  <a:t> the formula</a:t>
                </a:r>
                <a:r>
                  <a:rPr lang="en" dirty="0">
                    <a:solidFill>
                      <a:srgbClr val="666666"/>
                    </a:solidFill>
                  </a:rPr>
                  <a:t>:</a:t>
                </a:r>
                <a:endParaRPr lang="it-IT" dirty="0">
                  <a:solidFill>
                    <a:srgbClr val="666666"/>
                  </a:solidFill>
                  <a:latin typeface="Cambria Math" panose="02040503050406030204" pitchFamily="18" charset="0"/>
                </a:endParaRPr>
              </a:p>
              <a:p>
                <a:pPr marL="127000" indent="0">
                  <a:buNone/>
                </a:pPr>
                <a14:m>
                  <m:oMathPara xmlns:m="http://schemas.openxmlformats.org/officeDocument/2006/math">
                    <m:oMathParaPr>
                      <m:jc m:val="centerGroup"/>
                    </m:oMathParaPr>
                    <m:oMath xmlns:m="http://schemas.openxmlformats.org/officeDocument/2006/math">
                      <m:sSub>
                        <m:sSubPr>
                          <m:ctrlPr>
                            <a:rPr lang="it-IT" b="0" i="1" smtClean="0">
                              <a:solidFill>
                                <a:srgbClr val="666666"/>
                              </a:solidFill>
                              <a:latin typeface="Cambria Math" panose="02040503050406030204" pitchFamily="18" charset="0"/>
                            </a:rPr>
                          </m:ctrlPr>
                        </m:sSubPr>
                        <m:e>
                          <m:r>
                            <m:rPr>
                              <m:sty m:val="p"/>
                            </m:rPr>
                            <a:rPr lang="it-IT">
                              <a:solidFill>
                                <a:srgbClr val="666666"/>
                              </a:solidFill>
                              <a:latin typeface="Cambria Math" panose="02040503050406030204" pitchFamily="18" charset="0"/>
                            </a:rPr>
                            <m:t>z</m:t>
                          </m:r>
                        </m:e>
                        <m:sub>
                          <m:r>
                            <a:rPr lang="it-IT" b="0" i="1" smtClean="0">
                              <a:solidFill>
                                <a:srgbClr val="666666"/>
                              </a:solidFill>
                              <a:latin typeface="Cambria Math" panose="02040503050406030204" pitchFamily="18" charset="0"/>
                            </a:rPr>
                            <m:t>𝑖</m:t>
                          </m:r>
                        </m:sub>
                      </m:sSub>
                      <m:r>
                        <a:rPr lang="it-IT">
                          <a:solidFill>
                            <a:srgbClr val="666666"/>
                          </a:solidFill>
                          <a:latin typeface="Cambria Math" panose="02040503050406030204" pitchFamily="18" charset="0"/>
                        </a:rPr>
                        <m:t>=</m:t>
                      </m:r>
                      <m:f>
                        <m:fPr>
                          <m:ctrlPr>
                            <a:rPr lang="it-IT" i="1">
                              <a:solidFill>
                                <a:srgbClr val="666666"/>
                              </a:solidFill>
                              <a:latin typeface="Cambria Math" panose="02040503050406030204" pitchFamily="18" charset="0"/>
                            </a:rPr>
                          </m:ctrlPr>
                        </m:fPr>
                        <m:num>
                          <m:sSub>
                            <m:sSubPr>
                              <m:ctrlPr>
                                <a:rPr lang="it-IT" b="0" i="1" smtClean="0">
                                  <a:solidFill>
                                    <a:srgbClr val="666666"/>
                                  </a:solidFill>
                                  <a:latin typeface="Cambria Math" panose="02040503050406030204" pitchFamily="18" charset="0"/>
                                </a:rPr>
                              </m:ctrlPr>
                            </m:sSubPr>
                            <m:e>
                              <m:r>
                                <a:rPr lang="it-IT">
                                  <a:solidFill>
                                    <a:srgbClr val="666666"/>
                                  </a:solidFill>
                                  <a:latin typeface="Cambria Math" panose="02040503050406030204" pitchFamily="18" charset="0"/>
                                </a:rPr>
                                <m:t>𝑥</m:t>
                              </m:r>
                            </m:e>
                            <m:sub>
                              <m:r>
                                <a:rPr lang="it-IT" b="0" i="1" smtClean="0">
                                  <a:solidFill>
                                    <a:srgbClr val="666666"/>
                                  </a:solidFill>
                                  <a:latin typeface="Cambria Math" panose="02040503050406030204" pitchFamily="18" charset="0"/>
                                </a:rPr>
                                <m:t>𝑖</m:t>
                              </m:r>
                            </m:sub>
                          </m:sSub>
                          <m:r>
                            <a:rPr lang="it-IT">
                              <a:solidFill>
                                <a:srgbClr val="666666"/>
                              </a:solidFill>
                              <a:latin typeface="Cambria Math" panose="02040503050406030204" pitchFamily="18" charset="0"/>
                            </a:rPr>
                            <m:t> −</m:t>
                          </m:r>
                          <m:r>
                            <m:rPr>
                              <m:sty m:val="p"/>
                            </m:rPr>
                            <a:rPr lang="it-IT" i="0">
                              <a:solidFill>
                                <a:srgbClr val="666666"/>
                              </a:solidFill>
                              <a:latin typeface="Cambria Math" panose="02040503050406030204" pitchFamily="18" charset="0"/>
                            </a:rPr>
                            <m:t>min</m:t>
                          </m:r>
                          <m:r>
                            <a:rPr lang="it-IT">
                              <a:solidFill>
                                <a:srgbClr val="666666"/>
                              </a:solidFill>
                              <a:latin typeface="Cambria Math" panose="02040503050406030204" pitchFamily="18" charset="0"/>
                            </a:rPr>
                            <m:t>⁡(</m:t>
                          </m:r>
                          <m:sSub>
                            <m:sSubPr>
                              <m:ctrlPr>
                                <a:rPr lang="it-IT" b="0" i="1" smtClean="0">
                                  <a:solidFill>
                                    <a:srgbClr val="666666"/>
                                  </a:solidFill>
                                  <a:latin typeface="Cambria Math" panose="02040503050406030204" pitchFamily="18" charset="0"/>
                                </a:rPr>
                              </m:ctrlPr>
                            </m:sSubPr>
                            <m:e>
                              <m:r>
                                <a:rPr lang="it-IT">
                                  <a:solidFill>
                                    <a:srgbClr val="666666"/>
                                  </a:solidFill>
                                  <a:latin typeface="Cambria Math" panose="02040503050406030204" pitchFamily="18" charset="0"/>
                                </a:rPr>
                                <m:t>𝑥</m:t>
                              </m:r>
                            </m:e>
                            <m:sub>
                              <m:r>
                                <a:rPr lang="it-IT" b="0" i="1" smtClean="0">
                                  <a:solidFill>
                                    <a:srgbClr val="666666"/>
                                  </a:solidFill>
                                  <a:latin typeface="Cambria Math" panose="02040503050406030204" pitchFamily="18" charset="0"/>
                                </a:rPr>
                                <m:t>𝑖</m:t>
                              </m:r>
                            </m:sub>
                          </m:sSub>
                          <m:r>
                            <a:rPr lang="it-IT">
                              <a:solidFill>
                                <a:srgbClr val="666666"/>
                              </a:solidFill>
                              <a:latin typeface="Cambria Math" panose="02040503050406030204" pitchFamily="18" charset="0"/>
                            </a:rPr>
                            <m:t>)</m:t>
                          </m:r>
                        </m:num>
                        <m:den>
                          <m:func>
                            <m:funcPr>
                              <m:ctrlPr>
                                <a:rPr lang="it-IT" i="1">
                                  <a:solidFill>
                                    <a:srgbClr val="666666"/>
                                  </a:solidFill>
                                  <a:latin typeface="Cambria Math" panose="02040503050406030204" pitchFamily="18" charset="0"/>
                                </a:rPr>
                              </m:ctrlPr>
                            </m:funcPr>
                            <m:fName>
                              <m:r>
                                <m:rPr>
                                  <m:sty m:val="p"/>
                                </m:rPr>
                                <a:rPr lang="it-IT" i="0">
                                  <a:solidFill>
                                    <a:srgbClr val="666666"/>
                                  </a:solidFill>
                                  <a:latin typeface="Cambria Math" panose="02040503050406030204" pitchFamily="18" charset="0"/>
                                </a:rPr>
                                <m:t>max</m:t>
                              </m:r>
                            </m:fName>
                            <m:e>
                              <m:d>
                                <m:dPr>
                                  <m:ctrlPr>
                                    <a:rPr lang="it-IT" i="1">
                                      <a:solidFill>
                                        <a:srgbClr val="666666"/>
                                      </a:solidFill>
                                      <a:latin typeface="Cambria Math" panose="02040503050406030204" pitchFamily="18" charset="0"/>
                                    </a:rPr>
                                  </m:ctrlPr>
                                </m:dPr>
                                <m:e>
                                  <m:sSub>
                                    <m:sSubPr>
                                      <m:ctrlPr>
                                        <a:rPr lang="it-IT" b="0" i="1" smtClean="0">
                                          <a:solidFill>
                                            <a:srgbClr val="666666"/>
                                          </a:solidFill>
                                          <a:latin typeface="Cambria Math" panose="02040503050406030204" pitchFamily="18" charset="0"/>
                                        </a:rPr>
                                      </m:ctrlPr>
                                    </m:sSubPr>
                                    <m:e>
                                      <m:r>
                                        <a:rPr lang="it-IT">
                                          <a:solidFill>
                                            <a:srgbClr val="666666"/>
                                          </a:solidFill>
                                          <a:latin typeface="Cambria Math" panose="02040503050406030204" pitchFamily="18" charset="0"/>
                                        </a:rPr>
                                        <m:t>𝑥</m:t>
                                      </m:r>
                                    </m:e>
                                    <m:sub>
                                      <m:r>
                                        <a:rPr lang="it-IT" b="0" i="1" smtClean="0">
                                          <a:solidFill>
                                            <a:srgbClr val="666666"/>
                                          </a:solidFill>
                                          <a:latin typeface="Cambria Math" panose="02040503050406030204" pitchFamily="18" charset="0"/>
                                        </a:rPr>
                                        <m:t>𝑖</m:t>
                                      </m:r>
                                    </m:sub>
                                  </m:sSub>
                                </m:e>
                              </m:d>
                            </m:e>
                          </m:func>
                          <m:r>
                            <a:rPr lang="it-IT">
                              <a:solidFill>
                                <a:srgbClr val="666666"/>
                              </a:solidFill>
                              <a:latin typeface="Cambria Math" panose="02040503050406030204" pitchFamily="18" charset="0"/>
                            </a:rPr>
                            <m:t>−</m:t>
                          </m:r>
                          <m:r>
                            <m:rPr>
                              <m:sty m:val="p"/>
                            </m:rPr>
                            <a:rPr lang="it-IT" i="0">
                              <a:solidFill>
                                <a:srgbClr val="666666"/>
                              </a:solidFill>
                              <a:latin typeface="Cambria Math" panose="02040503050406030204" pitchFamily="18" charset="0"/>
                            </a:rPr>
                            <m:t>min</m:t>
                          </m:r>
                          <m:r>
                            <a:rPr lang="it-IT">
                              <a:solidFill>
                                <a:srgbClr val="666666"/>
                              </a:solidFill>
                              <a:latin typeface="Cambria Math" panose="02040503050406030204" pitchFamily="18" charset="0"/>
                            </a:rPr>
                            <m:t>⁡(</m:t>
                          </m:r>
                          <m:sSub>
                            <m:sSubPr>
                              <m:ctrlPr>
                                <a:rPr lang="it-IT" b="0" i="1" smtClean="0">
                                  <a:solidFill>
                                    <a:srgbClr val="666666"/>
                                  </a:solidFill>
                                  <a:latin typeface="Cambria Math" panose="02040503050406030204" pitchFamily="18" charset="0"/>
                                </a:rPr>
                              </m:ctrlPr>
                            </m:sSubPr>
                            <m:e>
                              <m:r>
                                <a:rPr lang="it-IT">
                                  <a:solidFill>
                                    <a:srgbClr val="666666"/>
                                  </a:solidFill>
                                  <a:latin typeface="Cambria Math" panose="02040503050406030204" pitchFamily="18" charset="0"/>
                                </a:rPr>
                                <m:t>𝑥</m:t>
                              </m:r>
                            </m:e>
                            <m:sub>
                              <m:r>
                                <a:rPr lang="it-IT" b="0" i="1" smtClean="0">
                                  <a:solidFill>
                                    <a:srgbClr val="666666"/>
                                  </a:solidFill>
                                  <a:latin typeface="Cambria Math" panose="02040503050406030204" pitchFamily="18" charset="0"/>
                                </a:rPr>
                                <m:t>𝑖</m:t>
                              </m:r>
                            </m:sub>
                          </m:sSub>
                          <m:r>
                            <a:rPr lang="it-IT">
                              <a:solidFill>
                                <a:srgbClr val="666666"/>
                              </a:solidFill>
                              <a:latin typeface="Cambria Math" panose="02040503050406030204" pitchFamily="18" charset="0"/>
                            </a:rPr>
                            <m:t>)</m:t>
                          </m:r>
                        </m:den>
                      </m:f>
                    </m:oMath>
                  </m:oMathPara>
                </a14:m>
                <a:endParaRPr lang="en" i="0" dirty="0">
                  <a:solidFill>
                    <a:srgbClr val="666666"/>
                  </a:solidFill>
                </a:endParaRPr>
              </a:p>
              <a:p>
                <a:pPr marL="127000" indent="0">
                  <a:buNone/>
                </a:pPr>
                <a:br>
                  <a:rPr lang="it-IT" dirty="0">
                    <a:solidFill>
                      <a:srgbClr val="666666"/>
                    </a:solidFill>
                  </a:rPr>
                </a:br>
                <a:r>
                  <a:rPr lang="it-IT" dirty="0" err="1">
                    <a:solidFill>
                      <a:srgbClr val="666666"/>
                    </a:solidFill>
                  </a:rPr>
                  <a:t>Finally</a:t>
                </a:r>
                <a:r>
                  <a:rPr lang="it-IT" dirty="0">
                    <a:solidFill>
                      <a:srgbClr val="666666"/>
                    </a:solidFill>
                  </a:rPr>
                  <a:t>, e</a:t>
                </a:r>
                <a:r>
                  <a:rPr lang="en" dirty="0">
                    <a:solidFill>
                      <a:srgbClr val="666666"/>
                    </a:solidFill>
                  </a:rPr>
                  <a:t>ach i</a:t>
                </a:r>
                <a:r>
                  <a:rPr lang="it-IT" dirty="0">
                    <a:solidFill>
                      <a:srgbClr val="666666"/>
                    </a:solidFill>
                  </a:rPr>
                  <a:t>n</a:t>
                </a:r>
                <a:r>
                  <a:rPr lang="en" dirty="0">
                    <a:solidFill>
                      <a:srgbClr val="666666"/>
                    </a:solidFill>
                  </a:rPr>
                  <a:t>stance </a:t>
                </a:r>
                <a:r>
                  <a:rPr lang="it-IT" dirty="0" err="1">
                    <a:solidFill>
                      <a:srgbClr val="666666"/>
                    </a:solidFill>
                  </a:rPr>
                  <a:t>is</a:t>
                </a:r>
                <a:r>
                  <a:rPr lang="it-IT" dirty="0">
                    <a:solidFill>
                      <a:srgbClr val="666666"/>
                    </a:solidFill>
                  </a:rPr>
                  <a:t> </a:t>
                </a:r>
                <a:r>
                  <a:rPr lang="en" dirty="0">
                    <a:solidFill>
                      <a:srgbClr val="666666"/>
                    </a:solidFill>
                  </a:rPr>
                  <a:t>labelled either:</a:t>
                </a:r>
              </a:p>
              <a:p>
                <a:r>
                  <a:rPr lang="en" dirty="0">
                    <a:solidFill>
                      <a:srgbClr val="666666"/>
                    </a:solidFill>
                  </a:rPr>
                  <a:t>0    if</a:t>
                </a:r>
                <a:r>
                  <a:rPr lang="it-IT" dirty="0">
                    <a:solidFill>
                      <a:srgbClr val="666666"/>
                    </a:solidFill>
                  </a:rPr>
                  <a:t> </a:t>
                </a:r>
                <a:r>
                  <a:rPr lang="it-IT" dirty="0" err="1">
                    <a:solidFill>
                      <a:srgbClr val="666666"/>
                    </a:solidFill>
                  </a:rPr>
                  <a:t>homogeneous</a:t>
                </a:r>
                <a:endParaRPr lang="it-IT" dirty="0">
                  <a:solidFill>
                    <a:srgbClr val="666666"/>
                  </a:solidFill>
                </a:endParaRPr>
              </a:p>
              <a:p>
                <a:r>
                  <a:rPr lang="it-IT" dirty="0">
                    <a:solidFill>
                      <a:srgbClr val="666666"/>
                    </a:solidFill>
                  </a:rPr>
                  <a:t>1    </a:t>
                </a:r>
                <a:r>
                  <a:rPr lang="it-IT" dirty="0" err="1">
                    <a:solidFill>
                      <a:srgbClr val="666666"/>
                    </a:solidFill>
                  </a:rPr>
                  <a:t>otherwise</a:t>
                </a:r>
                <a:endParaRPr lang="en" dirty="0">
                  <a:solidFill>
                    <a:srgbClr val="666666"/>
                  </a:solidFill>
                </a:endParaRPr>
              </a:p>
              <a:p>
                <a:pPr marL="127000" indent="0">
                  <a:buNone/>
                </a:pPr>
                <a:endParaRPr lang="it-IT" dirty="0">
                  <a:solidFill>
                    <a:srgbClr val="666666"/>
                  </a:solidFill>
                </a:endParaRPr>
              </a:p>
              <a:p>
                <a:pPr marL="127000" indent="0">
                  <a:buNone/>
                </a:pPr>
                <a:r>
                  <a:rPr lang="en" dirty="0">
                    <a:solidFill>
                      <a:srgbClr val="666666"/>
                    </a:solidFill>
                  </a:rPr>
                  <a:t>The script </a:t>
                </a:r>
                <a:r>
                  <a:rPr lang="it-IT" sz="1400" b="1" i="0" dirty="0" err="1">
                    <a:solidFill>
                      <a:srgbClr val="666666"/>
                    </a:solidFill>
                  </a:rPr>
                  <a:t>create_dataset</a:t>
                </a:r>
                <a:r>
                  <a:rPr lang="it-IT" sz="1400" b="1" i="0" dirty="0">
                    <a:solidFill>
                      <a:srgbClr val="666666"/>
                    </a:solidFill>
                  </a:rPr>
                  <a:t> </a:t>
                </a:r>
                <a:r>
                  <a:rPr lang="en" dirty="0">
                    <a:solidFill>
                      <a:srgbClr val="666666"/>
                    </a:solidFill>
                  </a:rPr>
                  <a:t>puts features and labels in one single matrix </a:t>
                </a:r>
                <a:r>
                  <a:rPr lang="it-IT" dirty="0">
                    <a:solidFill>
                      <a:srgbClr val="666666"/>
                    </a:solidFill>
                  </a:rPr>
                  <a:t>of size 44x59</a:t>
                </a:r>
                <a:r>
                  <a:rPr lang="en" dirty="0">
                    <a:solidFill>
                      <a:srgbClr val="666666"/>
                    </a:solidFill>
                  </a:rPr>
                  <a:t>.</a:t>
                </a:r>
              </a:p>
              <a:p>
                <a:pPr marL="127000" indent="0">
                  <a:buNone/>
                </a:pPr>
                <a:endParaRPr lang="en" dirty="0">
                  <a:solidFill>
                    <a:srgbClr val="666666"/>
                  </a:solidFill>
                </a:endParaRPr>
              </a:p>
              <a:p>
                <a:pPr marL="127000" indent="0">
                  <a:buNone/>
                </a:pPr>
                <a:endParaRPr lang="en" dirty="0">
                  <a:solidFill>
                    <a:srgbClr val="666666"/>
                  </a:solidFill>
                </a:endParaRPr>
              </a:p>
            </p:txBody>
          </p:sp>
        </mc:Choice>
        <mc:Fallback xmlns="">
          <p:sp>
            <p:nvSpPr>
              <p:cNvPr id="28" name="Google Shape;137;p20">
                <a:extLst>
                  <a:ext uri="{FF2B5EF4-FFF2-40B4-BE49-F238E27FC236}">
                    <a16:creationId xmlns:a16="http://schemas.microsoft.com/office/drawing/2014/main" id="{720FF2F6-6E3C-EA44-B7FB-EE49DD3AB9CB}"/>
                  </a:ext>
                </a:extLst>
              </p:cNvPr>
              <p:cNvSpPr txBox="1">
                <a:spLocks noRot="1" noChangeAspect="1" noMove="1" noResize="1" noEditPoints="1" noAdjustHandles="1" noChangeArrowheads="1" noChangeShapeType="1" noTextEdit="1"/>
              </p:cNvSpPr>
              <p:nvPr/>
            </p:nvSpPr>
            <p:spPr>
              <a:xfrm>
                <a:off x="282428" y="564430"/>
                <a:ext cx="8727101" cy="4774131"/>
              </a:xfrm>
              <a:prstGeom prst="rect">
                <a:avLst/>
              </a:prstGeom>
              <a:blipFill>
                <a:blip r:embed="rId4"/>
                <a:stretch>
                  <a:fillRect l="-698"/>
                </a:stretch>
              </a:blipFill>
              <a:ln>
                <a:noFill/>
              </a:ln>
            </p:spPr>
            <p:txBody>
              <a:bodyPr/>
              <a:lstStyle/>
              <a:p>
                <a:r>
                  <a:rPr lang="it-IT">
                    <a:noFill/>
                  </a:rPr>
                  <a:t> </a:t>
                </a:r>
              </a:p>
            </p:txBody>
          </p:sp>
        </mc:Fallback>
      </mc:AlternateContent>
    </p:spTree>
    <p:extLst>
      <p:ext uri="{BB962C8B-B14F-4D97-AF65-F5344CB8AC3E}">
        <p14:creationId xmlns:p14="http://schemas.microsoft.com/office/powerpoint/2010/main" val="31952422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pic>
        <p:nvPicPr>
          <p:cNvPr id="5" name="Immagine 4">
            <a:extLst>
              <a:ext uri="{FF2B5EF4-FFF2-40B4-BE49-F238E27FC236}">
                <a16:creationId xmlns:a16="http://schemas.microsoft.com/office/drawing/2014/main" id="{49BC219C-88D5-4F63-A70B-04D53A6A833F}"/>
              </a:ext>
            </a:extLst>
          </p:cNvPr>
          <p:cNvPicPr>
            <a:picLocks noChangeAspect="1"/>
          </p:cNvPicPr>
          <p:nvPr/>
        </p:nvPicPr>
        <p:blipFill>
          <a:blip r:embed="rId4"/>
          <a:stretch>
            <a:fillRect/>
          </a:stretch>
        </p:blipFill>
        <p:spPr>
          <a:xfrm>
            <a:off x="6051359" y="1539700"/>
            <a:ext cx="2505425" cy="2857899"/>
          </a:xfrm>
          <a:prstGeom prst="rect">
            <a:avLst/>
          </a:prstGeom>
        </p:spPr>
      </p:pic>
      <p:sp>
        <p:nvSpPr>
          <p:cNvPr id="6" name="Google Shape;137;p20">
            <a:extLst>
              <a:ext uri="{FF2B5EF4-FFF2-40B4-BE49-F238E27FC236}">
                <a16:creationId xmlns:a16="http://schemas.microsoft.com/office/drawing/2014/main" id="{538EBD8E-3776-47A5-A56D-CE843B57916A}"/>
              </a:ext>
            </a:extLst>
          </p:cNvPr>
          <p:cNvSpPr txBox="1">
            <a:spLocks/>
          </p:cNvSpPr>
          <p:nvPr/>
        </p:nvSpPr>
        <p:spPr>
          <a:xfrm>
            <a:off x="282428" y="747432"/>
            <a:ext cx="5013473"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127000" indent="0">
              <a:buClr>
                <a:srgbClr val="666666"/>
              </a:buClr>
              <a:buNone/>
            </a:pPr>
            <a:r>
              <a:rPr lang="it-IT" sz="2000" i="0" dirty="0">
                <a:solidFill>
                  <a:srgbClr val="666666"/>
                </a:solidFill>
              </a:rPr>
              <a:t>Features </a:t>
            </a:r>
            <a:r>
              <a:rPr lang="it-IT" sz="2000" i="0" dirty="0" err="1">
                <a:solidFill>
                  <a:srgbClr val="666666"/>
                </a:solidFill>
              </a:rPr>
              <a:t>extracted</a:t>
            </a:r>
            <a:br>
              <a:rPr lang="it-IT" sz="2800" i="0" dirty="0">
                <a:solidFill>
                  <a:srgbClr val="666666"/>
                </a:solidFill>
              </a:rPr>
            </a:br>
            <a:endParaRPr lang="it-IT" sz="2800" i="0" dirty="0">
              <a:solidFill>
                <a:srgbClr val="666666"/>
              </a:solidFill>
            </a:endParaRPr>
          </a:p>
          <a:p>
            <a:pPr marL="127000" indent="0">
              <a:buClr>
                <a:srgbClr val="666666"/>
              </a:buClr>
              <a:buNone/>
            </a:pPr>
            <a:r>
              <a:rPr lang="it-IT" dirty="0" err="1">
                <a:solidFill>
                  <a:srgbClr val="666666"/>
                </a:solidFill>
              </a:rPr>
              <a:t>Morphological</a:t>
            </a:r>
            <a:r>
              <a:rPr lang="it-IT" dirty="0">
                <a:solidFill>
                  <a:srgbClr val="666666"/>
                </a:solidFill>
              </a:rPr>
              <a:t> features:</a:t>
            </a:r>
            <a:r>
              <a:rPr lang="it-IT" i="0" dirty="0">
                <a:solidFill>
                  <a:srgbClr val="666666"/>
                </a:solidFill>
              </a:rPr>
              <a:t> 5/59 </a:t>
            </a:r>
            <a:br>
              <a:rPr lang="it-IT" i="0" dirty="0">
                <a:solidFill>
                  <a:srgbClr val="666666"/>
                </a:solidFill>
              </a:rPr>
            </a:br>
            <a:r>
              <a:rPr lang="it-IT" sz="1400" i="0" dirty="0" err="1">
                <a:solidFill>
                  <a:srgbClr val="666666"/>
                </a:solidFill>
              </a:rPr>
              <a:t>Concern</a:t>
            </a:r>
            <a:r>
              <a:rPr lang="it-IT" sz="1400" i="0" dirty="0">
                <a:solidFill>
                  <a:srgbClr val="666666"/>
                </a:solidFill>
              </a:rPr>
              <a:t> the features </a:t>
            </a:r>
            <a:r>
              <a:rPr lang="it-IT" sz="1400" i="0" dirty="0" err="1">
                <a:solidFill>
                  <a:srgbClr val="666666"/>
                </a:solidFill>
              </a:rPr>
              <a:t>relating</a:t>
            </a:r>
            <a:r>
              <a:rPr lang="it-IT" sz="1400" i="0" dirty="0">
                <a:solidFill>
                  <a:srgbClr val="666666"/>
                </a:solidFill>
              </a:rPr>
              <a:t> to </a:t>
            </a:r>
            <a:r>
              <a:rPr lang="it-IT" sz="1400" i="0" dirty="0" err="1">
                <a:solidFill>
                  <a:srgbClr val="666666"/>
                </a:solidFill>
              </a:rPr>
              <a:t>lesions</a:t>
            </a:r>
            <a:r>
              <a:rPr lang="it-IT" sz="1400" i="0" dirty="0">
                <a:solidFill>
                  <a:srgbClr val="666666"/>
                </a:solidFill>
              </a:rPr>
              <a:t> </a:t>
            </a:r>
            <a:r>
              <a:rPr lang="it-IT" sz="1400" i="0" dirty="0" err="1">
                <a:solidFill>
                  <a:srgbClr val="666666"/>
                </a:solidFill>
              </a:rPr>
              <a:t>shape</a:t>
            </a:r>
            <a:r>
              <a:rPr lang="it-IT" sz="1400" i="0" dirty="0">
                <a:solidFill>
                  <a:srgbClr val="666666"/>
                </a:solidFill>
              </a:rPr>
              <a:t> like </a:t>
            </a:r>
            <a:r>
              <a:rPr lang="it-IT" sz="1400" i="0" dirty="0" err="1">
                <a:solidFill>
                  <a:srgbClr val="666666"/>
                </a:solidFill>
              </a:rPr>
              <a:t>surface</a:t>
            </a:r>
            <a:r>
              <a:rPr lang="it-IT" sz="1400" i="0" dirty="0">
                <a:solidFill>
                  <a:srgbClr val="666666"/>
                </a:solidFill>
              </a:rPr>
              <a:t>, </a:t>
            </a:r>
            <a:r>
              <a:rPr lang="it-IT" sz="1400" i="0" dirty="0" err="1">
                <a:solidFill>
                  <a:srgbClr val="666666"/>
                </a:solidFill>
              </a:rPr>
              <a:t>sphericity</a:t>
            </a:r>
            <a:r>
              <a:rPr lang="it-IT" sz="1400" i="0" dirty="0">
                <a:solidFill>
                  <a:srgbClr val="666666"/>
                </a:solidFill>
              </a:rPr>
              <a:t> and </a:t>
            </a:r>
            <a:r>
              <a:rPr lang="it-IT" sz="1400" i="0" dirty="0" err="1">
                <a:solidFill>
                  <a:srgbClr val="666666"/>
                </a:solidFill>
              </a:rPr>
              <a:t>metabolic</a:t>
            </a:r>
            <a:r>
              <a:rPr lang="it-IT" sz="1400" i="0" dirty="0">
                <a:solidFill>
                  <a:srgbClr val="666666"/>
                </a:solidFill>
              </a:rPr>
              <a:t> target volume (MTV). </a:t>
            </a:r>
          </a:p>
          <a:p>
            <a:pPr marL="127000" indent="0">
              <a:buClr>
                <a:srgbClr val="666666"/>
              </a:buClr>
              <a:buNone/>
            </a:pPr>
            <a:r>
              <a:rPr lang="it-IT" sz="1400" i="0" dirty="0" err="1">
                <a:solidFill>
                  <a:srgbClr val="666666"/>
                </a:solidFill>
              </a:rPr>
              <a:t>Usually</a:t>
            </a:r>
            <a:r>
              <a:rPr lang="it-IT" sz="1400" i="0" dirty="0">
                <a:solidFill>
                  <a:srgbClr val="666666"/>
                </a:solidFill>
              </a:rPr>
              <a:t>, the more </a:t>
            </a:r>
            <a:r>
              <a:rPr lang="it-IT" sz="1400" i="0" dirty="0" err="1">
                <a:solidFill>
                  <a:srgbClr val="666666"/>
                </a:solidFill>
              </a:rPr>
              <a:t>irregular</a:t>
            </a:r>
            <a:r>
              <a:rPr lang="it-IT" sz="1400" i="0" dirty="0">
                <a:solidFill>
                  <a:srgbClr val="666666"/>
                </a:solidFill>
              </a:rPr>
              <a:t> </a:t>
            </a:r>
            <a:r>
              <a:rPr lang="it-IT" sz="1400" i="0" dirty="0" err="1">
                <a:solidFill>
                  <a:srgbClr val="666666"/>
                </a:solidFill>
              </a:rPr>
              <a:t>is</a:t>
            </a:r>
            <a:r>
              <a:rPr lang="it-IT" sz="1400" i="0" dirty="0">
                <a:solidFill>
                  <a:srgbClr val="666666"/>
                </a:solidFill>
              </a:rPr>
              <a:t> a </a:t>
            </a:r>
            <a:r>
              <a:rPr lang="it-IT" sz="1400" i="0" dirty="0" err="1">
                <a:solidFill>
                  <a:srgbClr val="666666"/>
                </a:solidFill>
              </a:rPr>
              <a:t>lesion</a:t>
            </a:r>
            <a:r>
              <a:rPr lang="it-IT" sz="1400" i="0" dirty="0">
                <a:solidFill>
                  <a:srgbClr val="666666"/>
                </a:solidFill>
              </a:rPr>
              <a:t> </a:t>
            </a:r>
            <a:r>
              <a:rPr lang="it-IT" sz="1400" i="0" dirty="0" err="1">
                <a:solidFill>
                  <a:srgbClr val="666666"/>
                </a:solidFill>
              </a:rPr>
              <a:t>shaped</a:t>
            </a:r>
            <a:r>
              <a:rPr lang="it-IT" sz="1400" i="0" dirty="0">
                <a:solidFill>
                  <a:srgbClr val="666666"/>
                </a:solidFill>
              </a:rPr>
              <a:t>, the more the </a:t>
            </a:r>
            <a:r>
              <a:rPr lang="it-IT" sz="1400" i="0" dirty="0" err="1">
                <a:solidFill>
                  <a:srgbClr val="666666"/>
                </a:solidFill>
              </a:rPr>
              <a:t>tumour</a:t>
            </a:r>
            <a:r>
              <a:rPr lang="it-IT" sz="1400" i="0" dirty="0">
                <a:solidFill>
                  <a:srgbClr val="666666"/>
                </a:solidFill>
              </a:rPr>
              <a:t> </a:t>
            </a:r>
            <a:r>
              <a:rPr lang="it-IT" sz="1400" i="0" dirty="0" err="1">
                <a:solidFill>
                  <a:srgbClr val="666666"/>
                </a:solidFill>
              </a:rPr>
              <a:t>is</a:t>
            </a:r>
            <a:r>
              <a:rPr lang="it-IT" sz="1400" i="0" dirty="0">
                <a:solidFill>
                  <a:srgbClr val="666666"/>
                </a:solidFill>
              </a:rPr>
              <a:t> aggressive.</a:t>
            </a:r>
            <a:br>
              <a:rPr lang="en-US" i="0" dirty="0">
                <a:solidFill>
                  <a:srgbClr val="666666"/>
                </a:solidFill>
              </a:rPr>
            </a:br>
            <a:endParaRPr lang="en-US" i="0" dirty="0">
              <a:solidFill>
                <a:srgbClr val="666666"/>
              </a:solidFill>
            </a:endParaRPr>
          </a:p>
          <a:p>
            <a:pPr marL="127000" indent="0">
              <a:buClr>
                <a:srgbClr val="666666"/>
              </a:buClr>
              <a:buNone/>
            </a:pPr>
            <a:r>
              <a:rPr lang="it-IT" dirty="0" err="1">
                <a:solidFill>
                  <a:srgbClr val="666666"/>
                </a:solidFill>
              </a:rPr>
              <a:t>Histogram-based</a:t>
            </a:r>
            <a:r>
              <a:rPr lang="it-IT" dirty="0">
                <a:solidFill>
                  <a:srgbClr val="666666"/>
                </a:solidFill>
              </a:rPr>
              <a:t> features: 13/59</a:t>
            </a:r>
            <a:br>
              <a:rPr lang="it-IT" sz="2000" dirty="0">
                <a:solidFill>
                  <a:srgbClr val="666666"/>
                </a:solidFill>
              </a:rPr>
            </a:br>
            <a:r>
              <a:rPr lang="it-IT" sz="1400" i="0" dirty="0" err="1">
                <a:solidFill>
                  <a:srgbClr val="666666"/>
                </a:solidFill>
              </a:rPr>
              <a:t>These</a:t>
            </a:r>
            <a:r>
              <a:rPr lang="it-IT" sz="1400" i="0" dirty="0">
                <a:solidFill>
                  <a:srgbClr val="666666"/>
                </a:solidFill>
              </a:rPr>
              <a:t> features include </a:t>
            </a:r>
            <a:r>
              <a:rPr lang="it-IT" sz="1400" i="0" dirty="0" err="1">
                <a:solidFill>
                  <a:srgbClr val="666666"/>
                </a:solidFill>
              </a:rPr>
              <a:t>various</a:t>
            </a:r>
            <a:r>
              <a:rPr lang="it-IT" sz="1400" i="0" dirty="0">
                <a:solidFill>
                  <a:srgbClr val="666666"/>
                </a:solidFill>
              </a:rPr>
              <a:t> </a:t>
            </a:r>
            <a:r>
              <a:rPr lang="it-IT" sz="1400" i="0" dirty="0" err="1">
                <a:solidFill>
                  <a:srgbClr val="666666"/>
                </a:solidFill>
              </a:rPr>
              <a:t>descriptive</a:t>
            </a:r>
            <a:r>
              <a:rPr lang="it-IT" sz="1400" i="0" dirty="0">
                <a:solidFill>
                  <a:srgbClr val="666666"/>
                </a:solidFill>
              </a:rPr>
              <a:t> </a:t>
            </a:r>
            <a:r>
              <a:rPr lang="it-IT" sz="1400" i="0" dirty="0" err="1">
                <a:solidFill>
                  <a:srgbClr val="666666"/>
                </a:solidFill>
              </a:rPr>
              <a:t>statistics</a:t>
            </a:r>
            <a:r>
              <a:rPr lang="it-IT" sz="1400" i="0" dirty="0">
                <a:solidFill>
                  <a:srgbClr val="666666"/>
                </a:solidFill>
              </a:rPr>
              <a:t> </a:t>
            </a:r>
            <a:r>
              <a:rPr lang="it-IT" sz="1400" i="0" dirty="0" err="1">
                <a:solidFill>
                  <a:srgbClr val="666666"/>
                </a:solidFill>
              </a:rPr>
              <a:t>indices</a:t>
            </a:r>
            <a:r>
              <a:rPr lang="it-IT" sz="1400" i="0" dirty="0">
                <a:solidFill>
                  <a:srgbClr val="666666"/>
                </a:solidFill>
              </a:rPr>
              <a:t> </a:t>
            </a:r>
            <a:r>
              <a:rPr lang="it-IT" sz="1400" i="0" dirty="0" err="1">
                <a:solidFill>
                  <a:srgbClr val="666666"/>
                </a:solidFill>
              </a:rPr>
              <a:t>relating</a:t>
            </a:r>
            <a:r>
              <a:rPr lang="it-IT" sz="1400" i="0" dirty="0">
                <a:solidFill>
                  <a:srgbClr val="666666"/>
                </a:solidFill>
              </a:rPr>
              <a:t> </a:t>
            </a:r>
            <a:r>
              <a:rPr lang="it-IT" sz="1400" i="0" dirty="0" err="1">
                <a:solidFill>
                  <a:srgbClr val="666666"/>
                </a:solidFill>
              </a:rPr>
              <a:t>voxel</a:t>
            </a:r>
            <a:r>
              <a:rPr lang="it-IT" sz="1400" i="0" dirty="0">
                <a:solidFill>
                  <a:srgbClr val="666666"/>
                </a:solidFill>
              </a:rPr>
              <a:t> </a:t>
            </a:r>
            <a:r>
              <a:rPr lang="it-IT" sz="1400" i="0" dirty="0" err="1">
                <a:solidFill>
                  <a:srgbClr val="666666"/>
                </a:solidFill>
              </a:rPr>
              <a:t>gray</a:t>
            </a:r>
            <a:r>
              <a:rPr lang="it-IT" sz="1400" i="0" dirty="0">
                <a:solidFill>
                  <a:srgbClr val="666666"/>
                </a:solidFill>
              </a:rPr>
              <a:t> </a:t>
            </a:r>
            <a:r>
              <a:rPr lang="it-IT" sz="1400" i="0" dirty="0" err="1">
                <a:solidFill>
                  <a:srgbClr val="666666"/>
                </a:solidFill>
              </a:rPr>
              <a:t>level</a:t>
            </a:r>
            <a:r>
              <a:rPr lang="it-IT" sz="1400" i="0" dirty="0">
                <a:solidFill>
                  <a:srgbClr val="666666"/>
                </a:solidFill>
              </a:rPr>
              <a:t> of the </a:t>
            </a:r>
            <a:r>
              <a:rPr lang="it-IT" sz="1400" i="0" dirty="0" err="1">
                <a:solidFill>
                  <a:srgbClr val="666666"/>
                </a:solidFill>
              </a:rPr>
              <a:t>lesions</a:t>
            </a:r>
            <a:r>
              <a:rPr lang="it-IT" sz="1400" i="0" dirty="0">
                <a:solidFill>
                  <a:srgbClr val="666666"/>
                </a:solidFill>
              </a:rPr>
              <a:t> </a:t>
            </a:r>
            <a:r>
              <a:rPr lang="it-IT" sz="1400" i="0" dirty="0" err="1">
                <a:solidFill>
                  <a:srgbClr val="666666"/>
                </a:solidFill>
              </a:rPr>
              <a:t>such</a:t>
            </a:r>
            <a:r>
              <a:rPr lang="it-IT" sz="1400" i="0" dirty="0">
                <a:solidFill>
                  <a:srgbClr val="666666"/>
                </a:solidFill>
              </a:rPr>
              <a:t> </a:t>
            </a:r>
            <a:r>
              <a:rPr lang="it-IT" sz="1400" i="0" dirty="0" err="1">
                <a:solidFill>
                  <a:srgbClr val="666666"/>
                </a:solidFill>
              </a:rPr>
              <a:t>as</a:t>
            </a:r>
            <a:r>
              <a:rPr lang="it-IT" sz="1400" i="0" dirty="0">
                <a:solidFill>
                  <a:srgbClr val="666666"/>
                </a:solidFill>
              </a:rPr>
              <a:t> </a:t>
            </a:r>
            <a:r>
              <a:rPr lang="it-IT" sz="1400" i="0" dirty="0" err="1">
                <a:solidFill>
                  <a:srgbClr val="666666"/>
                </a:solidFill>
              </a:rPr>
              <a:t>kurtosis</a:t>
            </a:r>
            <a:r>
              <a:rPr lang="it-IT" sz="1400" i="0" dirty="0">
                <a:solidFill>
                  <a:srgbClr val="666666"/>
                </a:solidFill>
              </a:rPr>
              <a:t>, </a:t>
            </a:r>
            <a:r>
              <a:rPr lang="it-IT" sz="1400" i="0" dirty="0" err="1">
                <a:solidFill>
                  <a:srgbClr val="666666"/>
                </a:solidFill>
              </a:rPr>
              <a:t>entropy</a:t>
            </a:r>
            <a:r>
              <a:rPr lang="it-IT" sz="1400" i="0" dirty="0">
                <a:solidFill>
                  <a:srgbClr val="666666"/>
                </a:solidFill>
              </a:rPr>
              <a:t>, </a:t>
            </a:r>
            <a:r>
              <a:rPr lang="it-IT" sz="1400" i="0" dirty="0" err="1">
                <a:solidFill>
                  <a:srgbClr val="666666"/>
                </a:solidFill>
              </a:rPr>
              <a:t>skewness</a:t>
            </a:r>
            <a:r>
              <a:rPr lang="it-IT" sz="1400" i="0" dirty="0">
                <a:solidFill>
                  <a:srgbClr val="666666"/>
                </a:solidFill>
              </a:rPr>
              <a:t>, </a:t>
            </a:r>
            <a:r>
              <a:rPr lang="it-IT" sz="1400" i="0" dirty="0" err="1">
                <a:solidFill>
                  <a:srgbClr val="666666"/>
                </a:solidFill>
              </a:rPr>
              <a:t>uniformity</a:t>
            </a:r>
            <a:r>
              <a:rPr lang="it-IT" sz="1400" i="0" dirty="0">
                <a:solidFill>
                  <a:srgbClr val="666666"/>
                </a:solidFill>
              </a:rPr>
              <a:t> etc.  </a:t>
            </a:r>
            <a:br>
              <a:rPr lang="it-IT" sz="1400" i="0" dirty="0">
                <a:solidFill>
                  <a:srgbClr val="666666"/>
                </a:solidFill>
              </a:rPr>
            </a:br>
            <a:br>
              <a:rPr lang="it-IT" sz="2000" dirty="0">
                <a:solidFill>
                  <a:srgbClr val="666666"/>
                </a:solidFill>
              </a:rPr>
            </a:br>
            <a:endParaRPr lang="it-IT" sz="2000" dirty="0">
              <a:solidFill>
                <a:srgbClr val="666666"/>
              </a:solidFill>
            </a:endParaRPr>
          </a:p>
          <a:p>
            <a:pPr marL="127000" indent="0">
              <a:buClr>
                <a:srgbClr val="666666"/>
              </a:buClr>
              <a:buNone/>
            </a:pPr>
            <a:br>
              <a:rPr lang="it-IT" dirty="0">
                <a:solidFill>
                  <a:srgbClr val="666666"/>
                </a:solidFill>
              </a:rPr>
            </a:br>
            <a:endParaRPr lang="it-IT" dirty="0">
              <a:solidFill>
                <a:srgbClr val="666666"/>
              </a:solidFill>
            </a:endParaRPr>
          </a:p>
        </p:txBody>
      </p:sp>
    </p:spTree>
    <p:extLst>
      <p:ext uri="{BB962C8B-B14F-4D97-AF65-F5344CB8AC3E}">
        <p14:creationId xmlns:p14="http://schemas.microsoft.com/office/powerpoint/2010/main" val="1661946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20C9F815-C1FE-4E7B-9CDB-DB0940310D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14</a:t>
            </a:fld>
            <a:endParaRPr lang="it-IT"/>
          </a:p>
        </p:txBody>
      </p:sp>
      <p:pic>
        <p:nvPicPr>
          <p:cNvPr id="7" name="Immagine 6">
            <a:extLst>
              <a:ext uri="{FF2B5EF4-FFF2-40B4-BE49-F238E27FC236}">
                <a16:creationId xmlns:a16="http://schemas.microsoft.com/office/drawing/2014/main" id="{F509DE45-460E-4621-99D2-AFF419B39A79}"/>
              </a:ext>
            </a:extLst>
          </p:cNvPr>
          <p:cNvPicPr>
            <a:picLocks noChangeAspect="1"/>
          </p:cNvPicPr>
          <p:nvPr/>
        </p:nvPicPr>
        <p:blipFill>
          <a:blip r:embed="rId2"/>
          <a:stretch>
            <a:fillRect/>
          </a:stretch>
        </p:blipFill>
        <p:spPr>
          <a:xfrm>
            <a:off x="0" y="0"/>
            <a:ext cx="564856" cy="558266"/>
          </a:xfrm>
          <a:prstGeom prst="rect">
            <a:avLst/>
          </a:prstGeom>
        </p:spPr>
      </p:pic>
      <p:pic>
        <p:nvPicPr>
          <p:cNvPr id="10" name="Immagine 9">
            <a:extLst>
              <a:ext uri="{FF2B5EF4-FFF2-40B4-BE49-F238E27FC236}">
                <a16:creationId xmlns:a16="http://schemas.microsoft.com/office/drawing/2014/main" id="{947D4E8C-0586-43B3-8268-2BF689D21EA4}"/>
              </a:ext>
            </a:extLst>
          </p:cNvPr>
          <p:cNvPicPr>
            <a:picLocks noChangeAspect="1"/>
          </p:cNvPicPr>
          <p:nvPr/>
        </p:nvPicPr>
        <p:blipFill>
          <a:blip r:embed="rId3"/>
          <a:stretch>
            <a:fillRect/>
          </a:stretch>
        </p:blipFill>
        <p:spPr>
          <a:xfrm>
            <a:off x="5263116" y="587074"/>
            <a:ext cx="3463440" cy="2294794"/>
          </a:xfrm>
          <a:prstGeom prst="rect">
            <a:avLst/>
          </a:prstGeom>
        </p:spPr>
      </p:pic>
      <p:pic>
        <p:nvPicPr>
          <p:cNvPr id="13" name="Immagine 12">
            <a:extLst>
              <a:ext uri="{FF2B5EF4-FFF2-40B4-BE49-F238E27FC236}">
                <a16:creationId xmlns:a16="http://schemas.microsoft.com/office/drawing/2014/main" id="{ED90D4CA-5E97-4006-A477-E7A1C7CDC43B}"/>
              </a:ext>
            </a:extLst>
          </p:cNvPr>
          <p:cNvPicPr>
            <a:picLocks noChangeAspect="1"/>
          </p:cNvPicPr>
          <p:nvPr/>
        </p:nvPicPr>
        <p:blipFill>
          <a:blip r:embed="rId4"/>
          <a:stretch>
            <a:fillRect/>
          </a:stretch>
        </p:blipFill>
        <p:spPr>
          <a:xfrm>
            <a:off x="5380948" y="4812640"/>
            <a:ext cx="3227776" cy="249419"/>
          </a:xfrm>
          <a:prstGeom prst="rect">
            <a:avLst/>
          </a:prstGeom>
        </p:spPr>
      </p:pic>
      <p:pic>
        <p:nvPicPr>
          <p:cNvPr id="14" name="Immagine 13">
            <a:extLst>
              <a:ext uri="{FF2B5EF4-FFF2-40B4-BE49-F238E27FC236}">
                <a16:creationId xmlns:a16="http://schemas.microsoft.com/office/drawing/2014/main" id="{50A4F927-4136-487A-8804-CE62D954B968}"/>
              </a:ext>
            </a:extLst>
          </p:cNvPr>
          <p:cNvPicPr>
            <a:picLocks noChangeAspect="1"/>
          </p:cNvPicPr>
          <p:nvPr/>
        </p:nvPicPr>
        <p:blipFill>
          <a:blip r:embed="rId5"/>
          <a:stretch>
            <a:fillRect/>
          </a:stretch>
        </p:blipFill>
        <p:spPr>
          <a:xfrm>
            <a:off x="5476095" y="2934469"/>
            <a:ext cx="3016216" cy="1800000"/>
          </a:xfrm>
          <a:prstGeom prst="rect">
            <a:avLst/>
          </a:prstGeom>
        </p:spPr>
      </p:pic>
      <p:sp>
        <p:nvSpPr>
          <p:cNvPr id="11" name="Titolo 1">
            <a:extLst>
              <a:ext uri="{FF2B5EF4-FFF2-40B4-BE49-F238E27FC236}">
                <a16:creationId xmlns:a16="http://schemas.microsoft.com/office/drawing/2014/main" id="{8AE73CB4-489C-43F8-9E9B-7E41FCDD994C}"/>
              </a:ext>
            </a:extLst>
          </p:cNvPr>
          <p:cNvSpPr>
            <a:spLocks noGrp="1"/>
          </p:cNvSpPr>
          <p:nvPr>
            <p:ph type="title"/>
          </p:nvPr>
        </p:nvSpPr>
        <p:spPr>
          <a:xfrm>
            <a:off x="363150" y="587287"/>
            <a:ext cx="4698260" cy="3969425"/>
          </a:xfrm>
        </p:spPr>
        <p:txBody>
          <a:bodyPr/>
          <a:lstStyle/>
          <a:p>
            <a:pPr>
              <a:buClr>
                <a:srgbClr val="666666"/>
              </a:buClr>
            </a:pPr>
            <a:r>
              <a:rPr lang="it-IT" sz="2000" dirty="0">
                <a:solidFill>
                  <a:srgbClr val="666666"/>
                </a:solidFill>
                <a:latin typeface="Georgia" panose="02040502050405020303" pitchFamily="18" charset="0"/>
              </a:rPr>
              <a:t>Features </a:t>
            </a:r>
            <a:r>
              <a:rPr lang="it-IT" sz="2000" dirty="0" err="1">
                <a:solidFill>
                  <a:srgbClr val="666666"/>
                </a:solidFill>
                <a:latin typeface="Georgia" panose="02040502050405020303" pitchFamily="18" charset="0"/>
              </a:rPr>
              <a:t>extracted</a:t>
            </a:r>
            <a:br>
              <a:rPr lang="it-IT" sz="2000" dirty="0">
                <a:solidFill>
                  <a:srgbClr val="666666"/>
                </a:solidFill>
                <a:latin typeface="Georgia" panose="02040502050405020303" pitchFamily="18" charset="0"/>
              </a:rPr>
            </a:br>
            <a:br>
              <a:rPr lang="it-IT" sz="2000" dirty="0">
                <a:solidFill>
                  <a:srgbClr val="666666"/>
                </a:solidFill>
                <a:latin typeface="Georgia" panose="02040502050405020303" pitchFamily="18" charset="0"/>
              </a:rPr>
            </a:br>
            <a:r>
              <a:rPr lang="it-IT" sz="1600" i="1" dirty="0">
                <a:solidFill>
                  <a:srgbClr val="666666"/>
                </a:solidFill>
                <a:latin typeface="Georgia" panose="02040502050405020303" pitchFamily="18" charset="0"/>
              </a:rPr>
              <a:t>GLCM </a:t>
            </a:r>
            <a:r>
              <a:rPr lang="it-IT" sz="1600" dirty="0">
                <a:solidFill>
                  <a:srgbClr val="666666"/>
                </a:solidFill>
                <a:latin typeface="Georgia" panose="02040502050405020303" pitchFamily="18" charset="0"/>
              </a:rPr>
              <a:t>(</a:t>
            </a:r>
            <a:r>
              <a:rPr lang="it-IT" sz="1600" i="1" dirty="0">
                <a:solidFill>
                  <a:srgbClr val="666666"/>
                </a:solidFill>
                <a:latin typeface="Georgia" panose="02040502050405020303" pitchFamily="18" charset="0"/>
              </a:rPr>
              <a:t>Gray Level Co-</a:t>
            </a:r>
            <a:r>
              <a:rPr lang="it-IT" sz="1600" i="1" dirty="0" err="1">
                <a:solidFill>
                  <a:srgbClr val="666666"/>
                </a:solidFill>
                <a:latin typeface="Georgia" panose="02040502050405020303" pitchFamily="18" charset="0"/>
              </a:rPr>
              <a:t>Occurence</a:t>
            </a:r>
            <a:r>
              <a:rPr lang="it-IT" sz="1600" i="1" dirty="0">
                <a:solidFill>
                  <a:srgbClr val="666666"/>
                </a:solidFill>
                <a:latin typeface="Georgia" panose="02040502050405020303" pitchFamily="18" charset="0"/>
              </a:rPr>
              <a:t> Matrix): 9/59</a:t>
            </a:r>
            <a:br>
              <a:rPr lang="it-IT" sz="2000" i="1" dirty="0">
                <a:solidFill>
                  <a:srgbClr val="666666"/>
                </a:solidFill>
                <a:latin typeface="Georgia" panose="02040502050405020303" pitchFamily="18" charset="0"/>
              </a:rPr>
            </a:br>
            <a:r>
              <a:rPr lang="it-IT" sz="1400" dirty="0" err="1">
                <a:solidFill>
                  <a:srgbClr val="666666"/>
                </a:solidFill>
                <a:latin typeface="Georgia" panose="02040502050405020303" pitchFamily="18" charset="0"/>
              </a:rPr>
              <a:t>This</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matrix</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quantifies</a:t>
            </a:r>
            <a:r>
              <a:rPr lang="it-IT" sz="1400" dirty="0">
                <a:solidFill>
                  <a:srgbClr val="666666"/>
                </a:solidFill>
                <a:latin typeface="Georgia" panose="02040502050405020303" pitchFamily="18" charset="0"/>
              </a:rPr>
              <a:t> the </a:t>
            </a:r>
            <a:r>
              <a:rPr lang="it-IT" sz="1400" dirty="0" err="1">
                <a:solidFill>
                  <a:srgbClr val="666666"/>
                </a:solidFill>
                <a:latin typeface="Georgia" panose="02040502050405020303" pitchFamily="18" charset="0"/>
              </a:rPr>
              <a:t>number</a:t>
            </a:r>
            <a:r>
              <a:rPr lang="it-IT" sz="1400" dirty="0">
                <a:solidFill>
                  <a:srgbClr val="666666"/>
                </a:solidFill>
                <a:latin typeface="Georgia" panose="02040502050405020303" pitchFamily="18" charset="0"/>
              </a:rPr>
              <a:t> of times </a:t>
            </a:r>
            <a:r>
              <a:rPr lang="it-IT" sz="1400" dirty="0" err="1">
                <a:solidFill>
                  <a:srgbClr val="666666"/>
                </a:solidFill>
                <a:latin typeface="Georgia" panose="02040502050405020303" pitchFamily="18" charset="0"/>
              </a:rPr>
              <a:t>that</a:t>
            </a:r>
            <a:r>
              <a:rPr lang="it-IT" sz="1400" dirty="0">
                <a:solidFill>
                  <a:srgbClr val="666666"/>
                </a:solidFill>
                <a:latin typeface="Georgia" panose="02040502050405020303" pitchFamily="18" charset="0"/>
              </a:rPr>
              <a:t> the </a:t>
            </a:r>
            <a:r>
              <a:rPr lang="it-IT" sz="1400" dirty="0" err="1">
                <a:solidFill>
                  <a:srgbClr val="666666"/>
                </a:solidFill>
                <a:latin typeface="Georgia" panose="02040502050405020303" pitchFamily="18" charset="0"/>
              </a:rPr>
              <a:t>combinations</a:t>
            </a:r>
            <a:r>
              <a:rPr lang="it-IT" sz="1400" dirty="0">
                <a:solidFill>
                  <a:srgbClr val="666666"/>
                </a:solidFill>
                <a:latin typeface="Georgia" panose="02040502050405020303" pitchFamily="18" charset="0"/>
              </a:rPr>
              <a:t> of level </a:t>
            </a:r>
            <a:r>
              <a:rPr lang="it-IT" sz="1400" dirty="0" err="1">
                <a:solidFill>
                  <a:srgbClr val="666666"/>
                </a:solidFill>
                <a:latin typeface="Georgia" panose="02040502050405020303" pitchFamily="18" charset="0"/>
              </a:rPr>
              <a:t>dimensions</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occur</a:t>
            </a:r>
            <a:r>
              <a:rPr lang="it-IT" sz="1400" dirty="0">
                <a:solidFill>
                  <a:srgbClr val="666666"/>
                </a:solidFill>
                <a:latin typeface="Georgia" panose="02040502050405020303" pitchFamily="18" charset="0"/>
              </a:rPr>
              <a:t> in </a:t>
            </a:r>
            <a:r>
              <a:rPr lang="it-IT" sz="1400" dirty="0" err="1">
                <a:solidFill>
                  <a:srgbClr val="666666"/>
                </a:solidFill>
                <a:latin typeface="Georgia" panose="02040502050405020303" pitchFamily="18" charset="0"/>
              </a:rPr>
              <a:t>two</a:t>
            </a:r>
            <a:r>
              <a:rPr lang="it-IT" sz="1400" dirty="0">
                <a:solidFill>
                  <a:srgbClr val="666666"/>
                </a:solidFill>
                <a:latin typeface="Georgia" panose="02040502050405020303" pitchFamily="18" charset="0"/>
              </a:rPr>
              <a:t> pixels.</a:t>
            </a:r>
            <a:br>
              <a:rPr lang="it-IT" sz="1400" dirty="0">
                <a:solidFill>
                  <a:srgbClr val="666666"/>
                </a:solidFill>
                <a:latin typeface="Georgia" panose="02040502050405020303" pitchFamily="18" charset="0"/>
              </a:rPr>
            </a:br>
            <a:r>
              <a:rPr lang="it-IT" sz="1400" dirty="0" err="1">
                <a:solidFill>
                  <a:srgbClr val="666666"/>
                </a:solidFill>
                <a:latin typeface="Georgia" panose="02040502050405020303" pitchFamily="18" charset="0"/>
              </a:rPr>
              <a:t>They</a:t>
            </a:r>
            <a:r>
              <a:rPr lang="it-IT" sz="1400" dirty="0">
                <a:solidFill>
                  <a:srgbClr val="666666"/>
                </a:solidFill>
                <a:latin typeface="Georgia" panose="02040502050405020303" pitchFamily="18" charset="0"/>
              </a:rPr>
              <a:t> are: </a:t>
            </a:r>
            <a:r>
              <a:rPr lang="it-IT" sz="1400" dirty="0" err="1">
                <a:solidFill>
                  <a:srgbClr val="666666"/>
                </a:solidFill>
                <a:latin typeface="Georgia" panose="02040502050405020303" pitchFamily="18" charset="0"/>
              </a:rPr>
              <a:t>energy</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contrast</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dissimalrity</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homogeneity</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correlation</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autocorrelation</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variance</a:t>
            </a:r>
            <a:r>
              <a:rPr lang="it-IT" sz="1400" dirty="0">
                <a:solidFill>
                  <a:srgbClr val="666666"/>
                </a:solidFill>
                <a:latin typeface="Georgia" panose="02040502050405020303" pitchFamily="18" charset="0"/>
              </a:rPr>
              <a:t>, sum average and </a:t>
            </a:r>
            <a:r>
              <a:rPr lang="it-IT" sz="1400" dirty="0" err="1">
                <a:solidFill>
                  <a:srgbClr val="666666"/>
                </a:solidFill>
                <a:latin typeface="Georgia" panose="02040502050405020303" pitchFamily="18" charset="0"/>
              </a:rPr>
              <a:t>entropy</a:t>
            </a:r>
            <a:r>
              <a:rPr lang="it-IT" sz="1400" dirty="0">
                <a:solidFill>
                  <a:srgbClr val="666666"/>
                </a:solidFill>
                <a:latin typeface="Georgia" panose="02040502050405020303" pitchFamily="18" charset="0"/>
              </a:rPr>
              <a:t>.</a:t>
            </a:r>
            <a:br>
              <a:rPr lang="it-IT" sz="2000" i="1" dirty="0">
                <a:solidFill>
                  <a:srgbClr val="666666"/>
                </a:solidFill>
                <a:latin typeface="Georgia" panose="02040502050405020303" pitchFamily="18" charset="0"/>
              </a:rPr>
            </a:br>
            <a:br>
              <a:rPr lang="it-IT" sz="2000" i="1" dirty="0">
                <a:solidFill>
                  <a:srgbClr val="666666"/>
                </a:solidFill>
                <a:latin typeface="Georgia" panose="02040502050405020303" pitchFamily="18" charset="0"/>
              </a:rPr>
            </a:br>
            <a:br>
              <a:rPr lang="it-IT" sz="2000" i="1" dirty="0">
                <a:solidFill>
                  <a:srgbClr val="666666"/>
                </a:solidFill>
                <a:latin typeface="Georgia" panose="02040502050405020303" pitchFamily="18" charset="0"/>
              </a:rPr>
            </a:br>
            <a:r>
              <a:rPr lang="it-IT" sz="1600" i="1" dirty="0">
                <a:solidFill>
                  <a:srgbClr val="666666"/>
                </a:solidFill>
                <a:latin typeface="Georgia" panose="02040502050405020303" pitchFamily="18" charset="0"/>
              </a:rPr>
              <a:t>GLRLM (Gray Level </a:t>
            </a:r>
            <a:r>
              <a:rPr lang="it-IT" sz="1600" i="1" dirty="0" err="1">
                <a:solidFill>
                  <a:srgbClr val="666666"/>
                </a:solidFill>
                <a:latin typeface="Georgia" panose="02040502050405020303" pitchFamily="18" charset="0"/>
              </a:rPr>
              <a:t>Run</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Length</a:t>
            </a:r>
            <a:r>
              <a:rPr lang="it-IT" sz="1600" i="1" dirty="0">
                <a:solidFill>
                  <a:srgbClr val="666666"/>
                </a:solidFill>
                <a:latin typeface="Georgia" panose="02040502050405020303" pitchFamily="18" charset="0"/>
              </a:rPr>
              <a:t> Matrix): 13/59</a:t>
            </a:r>
            <a:br>
              <a:rPr lang="it-IT" sz="2000" i="1" dirty="0">
                <a:solidFill>
                  <a:srgbClr val="666666"/>
                </a:solidFill>
                <a:latin typeface="Georgia" panose="02040502050405020303" pitchFamily="18" charset="0"/>
              </a:rPr>
            </a:br>
            <a:r>
              <a:rPr lang="it-IT" sz="1400" dirty="0" err="1">
                <a:solidFill>
                  <a:srgbClr val="666666"/>
                </a:solidFill>
                <a:latin typeface="Georgia" panose="02040502050405020303" pitchFamily="18" charset="0"/>
              </a:rPr>
              <a:t>Quantifies</a:t>
            </a:r>
            <a:r>
              <a:rPr lang="it-IT" sz="1400" dirty="0">
                <a:solidFill>
                  <a:srgbClr val="666666"/>
                </a:solidFill>
                <a:latin typeface="Georgia" panose="02040502050405020303" pitchFamily="18" charset="0"/>
              </a:rPr>
              <a:t> the </a:t>
            </a:r>
            <a:r>
              <a:rPr lang="it-IT" sz="1400" dirty="0" err="1">
                <a:solidFill>
                  <a:srgbClr val="666666"/>
                </a:solidFill>
                <a:latin typeface="Georgia" panose="02040502050405020303" pitchFamily="18" charset="0"/>
              </a:rPr>
              <a:t>length</a:t>
            </a:r>
            <a:r>
              <a:rPr lang="it-IT" sz="1400" dirty="0">
                <a:solidFill>
                  <a:srgbClr val="666666"/>
                </a:solidFill>
                <a:latin typeface="Georgia" panose="02040502050405020303" pitchFamily="18" charset="0"/>
              </a:rPr>
              <a:t> of </a:t>
            </a:r>
            <a:r>
              <a:rPr lang="it-IT" sz="1400" dirty="0" err="1">
                <a:solidFill>
                  <a:srgbClr val="666666"/>
                </a:solidFill>
                <a:latin typeface="Georgia" panose="02040502050405020303" pitchFamily="18" charset="0"/>
              </a:rPr>
              <a:t>number</a:t>
            </a:r>
            <a:r>
              <a:rPr lang="it-IT" sz="1400" dirty="0">
                <a:solidFill>
                  <a:srgbClr val="666666"/>
                </a:solidFill>
                <a:latin typeface="Georgia" panose="02040502050405020303" pitchFamily="18" charset="0"/>
              </a:rPr>
              <a:t> of consecutive pixels for </a:t>
            </a:r>
            <a:r>
              <a:rPr lang="it-IT" sz="1400" dirty="0" err="1">
                <a:solidFill>
                  <a:srgbClr val="666666"/>
                </a:solidFill>
                <a:latin typeface="Georgia" panose="02040502050405020303" pitchFamily="18" charset="0"/>
              </a:rPr>
              <a:t>each</a:t>
            </a:r>
            <a:r>
              <a:rPr lang="it-IT" sz="1400" dirty="0">
                <a:solidFill>
                  <a:srgbClr val="666666"/>
                </a:solidFill>
                <a:latin typeface="Georgia" panose="02040502050405020303" pitchFamily="18" charset="0"/>
              </a:rPr>
              <a:t> level of </a:t>
            </a:r>
            <a:r>
              <a:rPr lang="it-IT" sz="1400" dirty="0" err="1">
                <a:solidFill>
                  <a:srgbClr val="666666"/>
                </a:solidFill>
                <a:latin typeface="Georgia" panose="02040502050405020303" pitchFamily="18" charset="0"/>
              </a:rPr>
              <a:t>gray</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along</a:t>
            </a:r>
            <a:r>
              <a:rPr lang="it-IT" sz="1400" dirty="0">
                <a:solidFill>
                  <a:srgbClr val="666666"/>
                </a:solidFill>
                <a:latin typeface="Georgia" panose="02040502050405020303" pitchFamily="18" charset="0"/>
              </a:rPr>
              <a:t> one </a:t>
            </a:r>
            <a:r>
              <a:rPr lang="it-IT" sz="1400" dirty="0" err="1">
                <a:solidFill>
                  <a:srgbClr val="666666"/>
                </a:solidFill>
                <a:latin typeface="Georgia" panose="02040502050405020303" pitchFamily="18" charset="0"/>
              </a:rPr>
              <a:t>dimension</a:t>
            </a:r>
            <a:r>
              <a:rPr lang="it-IT" sz="1400" dirty="0">
                <a:solidFill>
                  <a:srgbClr val="666666"/>
                </a:solidFill>
                <a:latin typeface="Georgia" panose="02040502050405020303" pitchFamily="18" charset="0"/>
              </a:rPr>
              <a:t>.</a:t>
            </a:r>
            <a:br>
              <a:rPr lang="it-IT" sz="1400" dirty="0">
                <a:solidFill>
                  <a:srgbClr val="666666"/>
                </a:solidFill>
                <a:latin typeface="Georgia" panose="02040502050405020303" pitchFamily="18" charset="0"/>
              </a:rPr>
            </a:br>
            <a:br>
              <a:rPr lang="it-IT" sz="1400" dirty="0">
                <a:solidFill>
                  <a:srgbClr val="666666"/>
                </a:solidFill>
                <a:latin typeface="Georgia" panose="02040502050405020303" pitchFamily="18" charset="0"/>
              </a:rPr>
            </a:br>
            <a:br>
              <a:rPr lang="it-IT" sz="1400" dirty="0">
                <a:solidFill>
                  <a:srgbClr val="666666"/>
                </a:solidFill>
                <a:latin typeface="Georgia" panose="02040502050405020303" pitchFamily="18" charset="0"/>
              </a:rPr>
            </a:br>
            <a:r>
              <a:rPr lang="it-IT" sz="1400" dirty="0" err="1">
                <a:solidFill>
                  <a:srgbClr val="666666"/>
                </a:solidFill>
                <a:latin typeface="Georgia" panose="02040502050405020303" pitchFamily="18" charset="0"/>
              </a:rPr>
              <a:t>Both</a:t>
            </a:r>
            <a:r>
              <a:rPr lang="it-IT" sz="1400" dirty="0">
                <a:solidFill>
                  <a:srgbClr val="666666"/>
                </a:solidFill>
                <a:latin typeface="Georgia" panose="02040502050405020303" pitchFamily="18" charset="0"/>
              </a:rPr>
              <a:t> GLCM and GLRLM are </a:t>
            </a:r>
            <a:r>
              <a:rPr lang="it-IT" sz="1400" dirty="0" err="1">
                <a:solidFill>
                  <a:srgbClr val="666666"/>
                </a:solidFill>
                <a:latin typeface="Georgia" panose="02040502050405020303" pitchFamily="18" charset="0"/>
              </a:rPr>
              <a:t>rotation</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dependent</a:t>
            </a:r>
            <a:r>
              <a:rPr lang="it-IT" sz="1400" dirty="0">
                <a:solidFill>
                  <a:srgbClr val="666666"/>
                </a:solidFill>
                <a:latin typeface="Georgia" panose="02040502050405020303" pitchFamily="18" charset="0"/>
              </a:rPr>
              <a:t>.</a:t>
            </a:r>
            <a:br>
              <a:rPr lang="it-IT" sz="2000" dirty="0">
                <a:solidFill>
                  <a:srgbClr val="666666"/>
                </a:solidFill>
                <a:latin typeface="Georgia" panose="02040502050405020303" pitchFamily="18" charset="0"/>
              </a:rPr>
            </a:br>
            <a:br>
              <a:rPr lang="it-IT" sz="2000" dirty="0">
                <a:solidFill>
                  <a:srgbClr val="666666"/>
                </a:solidFill>
                <a:latin typeface="Georgia" panose="02040502050405020303" pitchFamily="18" charset="0"/>
              </a:rPr>
            </a:br>
            <a:br>
              <a:rPr lang="it-IT" sz="2800" dirty="0">
                <a:solidFill>
                  <a:srgbClr val="666666"/>
                </a:solidFill>
                <a:latin typeface="Georgia" panose="02040502050405020303" pitchFamily="18" charset="0"/>
              </a:rPr>
            </a:br>
            <a:endParaRPr lang="it-IT" sz="2800" dirty="0">
              <a:latin typeface="Georgia" panose="02040502050405020303" pitchFamily="18" charset="0"/>
            </a:endParaRPr>
          </a:p>
        </p:txBody>
      </p:sp>
    </p:spTree>
    <p:extLst>
      <p:ext uri="{BB962C8B-B14F-4D97-AF65-F5344CB8AC3E}">
        <p14:creationId xmlns:p14="http://schemas.microsoft.com/office/powerpoint/2010/main" val="946609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B81368DD-DAC4-44FC-B634-6D7543771C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15</a:t>
            </a:fld>
            <a:endParaRPr lang="it-IT"/>
          </a:p>
        </p:txBody>
      </p:sp>
      <p:pic>
        <p:nvPicPr>
          <p:cNvPr id="7" name="Immagine 6">
            <a:extLst>
              <a:ext uri="{FF2B5EF4-FFF2-40B4-BE49-F238E27FC236}">
                <a16:creationId xmlns:a16="http://schemas.microsoft.com/office/drawing/2014/main" id="{031C3133-843B-439A-8813-59628B6CECF7}"/>
              </a:ext>
            </a:extLst>
          </p:cNvPr>
          <p:cNvPicPr>
            <a:picLocks noChangeAspect="1"/>
          </p:cNvPicPr>
          <p:nvPr/>
        </p:nvPicPr>
        <p:blipFill>
          <a:blip r:embed="rId2"/>
          <a:stretch>
            <a:fillRect/>
          </a:stretch>
        </p:blipFill>
        <p:spPr>
          <a:xfrm>
            <a:off x="0" y="0"/>
            <a:ext cx="564856" cy="558266"/>
          </a:xfrm>
          <a:prstGeom prst="rect">
            <a:avLst/>
          </a:prstGeom>
        </p:spPr>
      </p:pic>
      <p:pic>
        <p:nvPicPr>
          <p:cNvPr id="11" name="Immagine 10">
            <a:extLst>
              <a:ext uri="{FF2B5EF4-FFF2-40B4-BE49-F238E27FC236}">
                <a16:creationId xmlns:a16="http://schemas.microsoft.com/office/drawing/2014/main" id="{3118D057-CA4A-4E5C-B598-F8839FFCFE0A}"/>
              </a:ext>
            </a:extLst>
          </p:cNvPr>
          <p:cNvPicPr>
            <a:picLocks noChangeAspect="1"/>
          </p:cNvPicPr>
          <p:nvPr/>
        </p:nvPicPr>
        <p:blipFill>
          <a:blip r:embed="rId3"/>
          <a:stretch>
            <a:fillRect/>
          </a:stretch>
        </p:blipFill>
        <p:spPr>
          <a:xfrm>
            <a:off x="5422604" y="788110"/>
            <a:ext cx="3739035" cy="1783640"/>
          </a:xfrm>
          <a:prstGeom prst="rect">
            <a:avLst/>
          </a:prstGeom>
        </p:spPr>
      </p:pic>
      <p:pic>
        <p:nvPicPr>
          <p:cNvPr id="12" name="Immagine 11">
            <a:extLst>
              <a:ext uri="{FF2B5EF4-FFF2-40B4-BE49-F238E27FC236}">
                <a16:creationId xmlns:a16="http://schemas.microsoft.com/office/drawing/2014/main" id="{60822F3C-BEEC-4199-BCE3-B0DBB28F313A}"/>
              </a:ext>
            </a:extLst>
          </p:cNvPr>
          <p:cNvPicPr>
            <a:picLocks noChangeAspect="1"/>
          </p:cNvPicPr>
          <p:nvPr/>
        </p:nvPicPr>
        <p:blipFill>
          <a:blip r:embed="rId4"/>
          <a:stretch>
            <a:fillRect/>
          </a:stretch>
        </p:blipFill>
        <p:spPr>
          <a:xfrm>
            <a:off x="5330188" y="3097440"/>
            <a:ext cx="3775296" cy="1641778"/>
          </a:xfrm>
          <a:prstGeom prst="rect">
            <a:avLst/>
          </a:prstGeom>
        </p:spPr>
      </p:pic>
      <p:sp>
        <p:nvSpPr>
          <p:cNvPr id="8" name="CasellaDiTesto 7">
            <a:extLst>
              <a:ext uri="{FF2B5EF4-FFF2-40B4-BE49-F238E27FC236}">
                <a16:creationId xmlns:a16="http://schemas.microsoft.com/office/drawing/2014/main" id="{07B036BF-C007-42A1-A4ED-B074EC34BC21}"/>
              </a:ext>
            </a:extLst>
          </p:cNvPr>
          <p:cNvSpPr txBox="1"/>
          <p:nvPr/>
        </p:nvSpPr>
        <p:spPr>
          <a:xfrm>
            <a:off x="564856" y="809107"/>
            <a:ext cx="4719524" cy="400110"/>
          </a:xfrm>
          <a:prstGeom prst="rect">
            <a:avLst/>
          </a:prstGeom>
          <a:noFill/>
        </p:spPr>
        <p:txBody>
          <a:bodyPr wrap="square" rtlCol="0">
            <a:spAutoFit/>
          </a:bodyPr>
          <a:lstStyle/>
          <a:p>
            <a:r>
              <a:rPr lang="it-IT" sz="2000" dirty="0">
                <a:solidFill>
                  <a:srgbClr val="666666"/>
                </a:solidFill>
                <a:latin typeface="Georgia" panose="02040502050405020303" pitchFamily="18" charset="0"/>
              </a:rPr>
              <a:t>Features </a:t>
            </a:r>
            <a:r>
              <a:rPr lang="it-IT" sz="2000" dirty="0" err="1">
                <a:solidFill>
                  <a:srgbClr val="666666"/>
                </a:solidFill>
                <a:latin typeface="Georgia" panose="02040502050405020303" pitchFamily="18" charset="0"/>
              </a:rPr>
              <a:t>extracted</a:t>
            </a:r>
            <a:endParaRPr lang="it-IT" sz="2000" dirty="0"/>
          </a:p>
        </p:txBody>
      </p:sp>
      <p:sp>
        <p:nvSpPr>
          <p:cNvPr id="13" name="CasellaDiTesto 12">
            <a:extLst>
              <a:ext uri="{FF2B5EF4-FFF2-40B4-BE49-F238E27FC236}">
                <a16:creationId xmlns:a16="http://schemas.microsoft.com/office/drawing/2014/main" id="{1DE39ADC-D2C2-4A61-B3E0-DEFDAABECAC6}"/>
              </a:ext>
            </a:extLst>
          </p:cNvPr>
          <p:cNvSpPr txBox="1"/>
          <p:nvPr/>
        </p:nvSpPr>
        <p:spPr>
          <a:xfrm>
            <a:off x="564856" y="1188833"/>
            <a:ext cx="4719524" cy="3077766"/>
          </a:xfrm>
          <a:prstGeom prst="rect">
            <a:avLst/>
          </a:prstGeom>
          <a:noFill/>
        </p:spPr>
        <p:txBody>
          <a:bodyPr wrap="square" rtlCol="0">
            <a:spAutoFit/>
          </a:bodyPr>
          <a:lstStyle/>
          <a:p>
            <a:endParaRPr lang="it-IT" sz="2000" i="1" dirty="0">
              <a:solidFill>
                <a:srgbClr val="666666"/>
              </a:solidFill>
              <a:latin typeface="Georgia" panose="02040502050405020303" pitchFamily="18" charset="0"/>
            </a:endParaRPr>
          </a:p>
          <a:p>
            <a:r>
              <a:rPr lang="it-IT" sz="1600" i="1" dirty="0">
                <a:solidFill>
                  <a:srgbClr val="666666"/>
                </a:solidFill>
                <a:latin typeface="Georgia" panose="02040502050405020303" pitchFamily="18" charset="0"/>
              </a:rPr>
              <a:t>GLSZM(Gray-Level Size Zone Matrix): 13/59</a:t>
            </a:r>
            <a:br>
              <a:rPr lang="it-IT" sz="2000" i="1" dirty="0">
                <a:solidFill>
                  <a:srgbClr val="666666"/>
                </a:solidFill>
                <a:latin typeface="Georgia" panose="02040502050405020303" pitchFamily="18" charset="0"/>
              </a:rPr>
            </a:br>
            <a:r>
              <a:rPr lang="it-IT" i="1" dirty="0" err="1">
                <a:solidFill>
                  <a:srgbClr val="666666"/>
                </a:solidFill>
                <a:latin typeface="Georgia" panose="02040502050405020303" pitchFamily="18" charset="0"/>
              </a:rPr>
              <a:t>R</a:t>
            </a:r>
            <a:r>
              <a:rPr lang="it-IT" dirty="0" err="1">
                <a:solidFill>
                  <a:srgbClr val="666666"/>
                </a:solidFill>
                <a:latin typeface="Georgia" panose="02040502050405020303" pitchFamily="18" charset="0"/>
              </a:rPr>
              <a:t>epresents</a:t>
            </a:r>
            <a:r>
              <a:rPr lang="it-IT" dirty="0">
                <a:solidFill>
                  <a:srgbClr val="666666"/>
                </a:solidFill>
                <a:latin typeface="Georgia" panose="02040502050405020303" pitchFamily="18" charset="0"/>
              </a:rPr>
              <a:t> the </a:t>
            </a:r>
            <a:r>
              <a:rPr lang="it-IT" dirty="0" err="1">
                <a:solidFill>
                  <a:srgbClr val="666666"/>
                </a:solidFill>
                <a:latin typeface="Georgia" panose="02040502050405020303" pitchFamily="18" charset="0"/>
              </a:rPr>
              <a:t>number</a:t>
            </a:r>
            <a:r>
              <a:rPr lang="it-IT" dirty="0">
                <a:solidFill>
                  <a:srgbClr val="666666"/>
                </a:solidFill>
                <a:latin typeface="Georgia" panose="02040502050405020303" pitchFamily="18" charset="0"/>
              </a:rPr>
              <a:t> of </a:t>
            </a:r>
            <a:r>
              <a:rPr lang="it-IT" dirty="0" err="1">
                <a:solidFill>
                  <a:srgbClr val="666666"/>
                </a:solidFill>
                <a:latin typeface="Georgia" panose="02040502050405020303" pitchFamily="18" charset="0"/>
              </a:rPr>
              <a:t>connected</a:t>
            </a:r>
            <a:r>
              <a:rPr lang="it-IT" dirty="0">
                <a:solidFill>
                  <a:srgbClr val="666666"/>
                </a:solidFill>
                <a:latin typeface="Georgia" panose="02040502050405020303" pitchFamily="18" charset="0"/>
              </a:rPr>
              <a:t> </a:t>
            </a:r>
            <a:r>
              <a:rPr lang="it-IT" dirty="0" err="1">
                <a:solidFill>
                  <a:srgbClr val="666666"/>
                </a:solidFill>
                <a:latin typeface="Georgia" panose="02040502050405020303" pitchFamily="18" charset="0"/>
              </a:rPr>
              <a:t>voxels</a:t>
            </a:r>
            <a:r>
              <a:rPr lang="it-IT" dirty="0">
                <a:solidFill>
                  <a:srgbClr val="666666"/>
                </a:solidFill>
                <a:latin typeface="Georgia" panose="02040502050405020303" pitchFamily="18" charset="0"/>
              </a:rPr>
              <a:t> </a:t>
            </a:r>
            <a:r>
              <a:rPr lang="it-IT" dirty="0" err="1">
                <a:solidFill>
                  <a:srgbClr val="666666"/>
                </a:solidFill>
                <a:latin typeface="Georgia" panose="02040502050405020303" pitchFamily="18" charset="0"/>
              </a:rPr>
              <a:t>that</a:t>
            </a:r>
            <a:r>
              <a:rPr lang="it-IT" dirty="0">
                <a:solidFill>
                  <a:srgbClr val="666666"/>
                </a:solidFill>
                <a:latin typeface="Georgia" panose="02040502050405020303" pitchFamily="18" charset="0"/>
              </a:rPr>
              <a:t> share the </a:t>
            </a:r>
            <a:r>
              <a:rPr lang="it-IT" dirty="0" err="1">
                <a:solidFill>
                  <a:srgbClr val="666666"/>
                </a:solidFill>
                <a:latin typeface="Georgia" panose="02040502050405020303" pitchFamily="18" charset="0"/>
              </a:rPr>
              <a:t>same</a:t>
            </a:r>
            <a:r>
              <a:rPr lang="it-IT" dirty="0">
                <a:solidFill>
                  <a:srgbClr val="666666"/>
                </a:solidFill>
                <a:latin typeface="Georgia" panose="02040502050405020303" pitchFamily="18" charset="0"/>
              </a:rPr>
              <a:t> </a:t>
            </a:r>
            <a:r>
              <a:rPr lang="it-IT" dirty="0" err="1">
                <a:solidFill>
                  <a:srgbClr val="666666"/>
                </a:solidFill>
                <a:latin typeface="Georgia" panose="02040502050405020303" pitchFamily="18" charset="0"/>
              </a:rPr>
              <a:t>gray</a:t>
            </a:r>
            <a:r>
              <a:rPr lang="it-IT" dirty="0">
                <a:solidFill>
                  <a:srgbClr val="666666"/>
                </a:solidFill>
                <a:latin typeface="Georgia" panose="02040502050405020303" pitchFamily="18" charset="0"/>
              </a:rPr>
              <a:t> level </a:t>
            </a:r>
            <a:r>
              <a:rPr lang="it-IT" dirty="0" err="1">
                <a:solidFill>
                  <a:srgbClr val="666666"/>
                </a:solidFill>
                <a:latin typeface="Georgia" panose="02040502050405020303" pitchFamily="18" charset="0"/>
              </a:rPr>
              <a:t>intensity</a:t>
            </a:r>
            <a:r>
              <a:rPr lang="it-IT" dirty="0">
                <a:solidFill>
                  <a:srgbClr val="666666"/>
                </a:solidFill>
                <a:latin typeface="Georgia" panose="02040502050405020303" pitchFamily="18" charset="0"/>
              </a:rPr>
              <a:t>.</a:t>
            </a:r>
            <a:br>
              <a:rPr lang="it-IT" dirty="0">
                <a:solidFill>
                  <a:srgbClr val="666666"/>
                </a:solidFill>
                <a:latin typeface="Georgia" panose="02040502050405020303" pitchFamily="18" charset="0"/>
              </a:rPr>
            </a:br>
            <a:r>
              <a:rPr lang="it-IT" dirty="0" err="1">
                <a:solidFill>
                  <a:srgbClr val="666666"/>
                </a:solidFill>
                <a:latin typeface="Georgia" panose="02040502050405020303" pitchFamily="18" charset="0"/>
              </a:rPr>
              <a:t>These</a:t>
            </a:r>
            <a:r>
              <a:rPr lang="it-IT" i="1" dirty="0">
                <a:solidFill>
                  <a:srgbClr val="666666"/>
                </a:solidFill>
                <a:latin typeface="Georgia" panose="02040502050405020303" pitchFamily="18" charset="0"/>
              </a:rPr>
              <a:t> </a:t>
            </a:r>
            <a:r>
              <a:rPr lang="it-IT" dirty="0">
                <a:solidFill>
                  <a:srgbClr val="666666"/>
                </a:solidFill>
                <a:latin typeface="Georgia" panose="02040502050405020303" pitchFamily="18" charset="0"/>
              </a:rPr>
              <a:t>features are </a:t>
            </a:r>
            <a:r>
              <a:rPr lang="it-IT" dirty="0" err="1">
                <a:solidFill>
                  <a:srgbClr val="666666"/>
                </a:solidFill>
                <a:latin typeface="Georgia" panose="02040502050405020303" pitchFamily="18" charset="0"/>
              </a:rPr>
              <a:t>rotation</a:t>
            </a:r>
            <a:r>
              <a:rPr lang="it-IT" dirty="0">
                <a:solidFill>
                  <a:srgbClr val="666666"/>
                </a:solidFill>
                <a:latin typeface="Georgia" panose="02040502050405020303" pitchFamily="18" charset="0"/>
              </a:rPr>
              <a:t> </a:t>
            </a:r>
            <a:r>
              <a:rPr lang="it-IT" dirty="0" err="1">
                <a:solidFill>
                  <a:srgbClr val="666666"/>
                </a:solidFill>
                <a:latin typeface="Georgia" panose="02040502050405020303" pitchFamily="18" charset="0"/>
              </a:rPr>
              <a:t>indepedent</a:t>
            </a:r>
            <a:r>
              <a:rPr lang="it-IT" dirty="0">
                <a:solidFill>
                  <a:srgbClr val="666666"/>
                </a:solidFill>
                <a:latin typeface="Georgia" panose="02040502050405020303" pitchFamily="18" charset="0"/>
              </a:rPr>
              <a:t>.</a:t>
            </a:r>
            <a:br>
              <a:rPr lang="it-IT" dirty="0">
                <a:solidFill>
                  <a:srgbClr val="666666"/>
                </a:solidFill>
                <a:latin typeface="Georgia" panose="02040502050405020303" pitchFamily="18" charset="0"/>
              </a:rPr>
            </a:br>
            <a:br>
              <a:rPr lang="it-IT" dirty="0">
                <a:solidFill>
                  <a:srgbClr val="666666"/>
                </a:solidFill>
                <a:latin typeface="Georgia" panose="02040502050405020303" pitchFamily="18" charset="0"/>
              </a:rPr>
            </a:br>
            <a:br>
              <a:rPr lang="it-IT" dirty="0">
                <a:solidFill>
                  <a:srgbClr val="666666"/>
                </a:solidFill>
                <a:latin typeface="Georgia" panose="02040502050405020303" pitchFamily="18" charset="0"/>
              </a:rPr>
            </a:br>
            <a:endParaRPr lang="it-IT" dirty="0">
              <a:solidFill>
                <a:srgbClr val="666666"/>
              </a:solidFill>
              <a:latin typeface="Georgia" panose="02040502050405020303" pitchFamily="18" charset="0"/>
            </a:endParaRPr>
          </a:p>
          <a:p>
            <a:r>
              <a:rPr lang="en-US" sz="1600" i="1" dirty="0">
                <a:solidFill>
                  <a:srgbClr val="666666"/>
                </a:solidFill>
                <a:latin typeface="Georgia" panose="02040502050405020303" pitchFamily="18" charset="0"/>
              </a:rPr>
              <a:t>NGTDM(</a:t>
            </a:r>
            <a:r>
              <a:rPr lang="en-US" sz="1600" i="1" dirty="0" err="1">
                <a:solidFill>
                  <a:srgbClr val="666666"/>
                </a:solidFill>
                <a:latin typeface="Georgia" panose="02040502050405020303" pitchFamily="18" charset="0"/>
              </a:rPr>
              <a:t>Neighbouring</a:t>
            </a:r>
            <a:r>
              <a:rPr lang="en-US" sz="1600" i="1" dirty="0">
                <a:solidFill>
                  <a:srgbClr val="666666"/>
                </a:solidFill>
                <a:latin typeface="Georgia" panose="02040502050405020303" pitchFamily="18" charset="0"/>
              </a:rPr>
              <a:t> Gray Tone Difference 	        Matrix): 5/59</a:t>
            </a:r>
            <a:br>
              <a:rPr lang="en-US" sz="2000" i="1" dirty="0">
                <a:solidFill>
                  <a:srgbClr val="666666"/>
                </a:solidFill>
                <a:latin typeface="Georgia" panose="02040502050405020303" pitchFamily="18" charset="0"/>
              </a:rPr>
            </a:br>
            <a:br>
              <a:rPr lang="en-US" i="1" dirty="0">
                <a:solidFill>
                  <a:srgbClr val="666666"/>
                </a:solidFill>
                <a:latin typeface="Georgia" panose="02040502050405020303" pitchFamily="18" charset="0"/>
              </a:rPr>
            </a:br>
            <a:r>
              <a:rPr lang="en-US" i="1" dirty="0">
                <a:solidFill>
                  <a:srgbClr val="666666"/>
                </a:solidFill>
                <a:latin typeface="Georgia" panose="02040502050405020303" pitchFamily="18" charset="0"/>
              </a:rPr>
              <a:t>Quantifies the difference between a gray value and the average gray value of its </a:t>
            </a:r>
            <a:r>
              <a:rPr lang="en-US" i="1" dirty="0" err="1">
                <a:solidFill>
                  <a:srgbClr val="666666"/>
                </a:solidFill>
                <a:latin typeface="Georgia" panose="02040502050405020303" pitchFamily="18" charset="0"/>
              </a:rPr>
              <a:t>neighbours</a:t>
            </a:r>
            <a:r>
              <a:rPr lang="en-US" i="1" dirty="0">
                <a:solidFill>
                  <a:srgbClr val="666666"/>
                </a:solidFill>
                <a:latin typeface="Georgia" panose="02040502050405020303" pitchFamily="18" charset="0"/>
              </a:rPr>
              <a:t>.</a:t>
            </a:r>
            <a:endParaRPr lang="it-IT" i="1" dirty="0">
              <a:solidFill>
                <a:srgbClr val="666666"/>
              </a:solidFill>
              <a:latin typeface="Georgia" panose="02040502050405020303" pitchFamily="18" charset="0"/>
            </a:endParaRPr>
          </a:p>
        </p:txBody>
      </p:sp>
    </p:spTree>
    <p:extLst>
      <p:ext uri="{BB962C8B-B14F-4D97-AF65-F5344CB8AC3E}">
        <p14:creationId xmlns:p14="http://schemas.microsoft.com/office/powerpoint/2010/main" val="3159512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3000" t="10000" r="-3000" b="12000"/>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solidFill>
                  <a:srgbClr val="666666"/>
                </a:solidFill>
              </a:rPr>
              <a:t>4.</a:t>
            </a:r>
            <a:endParaRPr sz="4800" b="1" dirty="0">
              <a:solidFill>
                <a:srgbClr val="666666"/>
              </a:solidFill>
            </a:endParaRPr>
          </a:p>
          <a:p>
            <a:pPr marL="0" lvl="0" indent="0" algn="l" rtl="0">
              <a:spcBef>
                <a:spcPts val="0"/>
              </a:spcBef>
              <a:spcAft>
                <a:spcPts val="0"/>
              </a:spcAft>
              <a:buNone/>
            </a:pPr>
            <a:r>
              <a:rPr lang="it-IT" dirty="0">
                <a:solidFill>
                  <a:srgbClr val="666666"/>
                </a:solidFill>
              </a:rPr>
              <a:t>Feature </a:t>
            </a:r>
            <a:r>
              <a:rPr lang="it-IT" dirty="0" err="1">
                <a:solidFill>
                  <a:srgbClr val="666666"/>
                </a:solidFill>
              </a:rPr>
              <a:t>Selection</a:t>
            </a:r>
            <a:endParaRPr dirty="0">
              <a:solidFill>
                <a:srgbClr val="666666"/>
              </a:solidFill>
            </a:endParaRPr>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4"/>
          <a:stretch>
            <a:fillRect/>
          </a:stretch>
        </p:blipFill>
        <p:spPr>
          <a:xfrm>
            <a:off x="-5328" y="5067"/>
            <a:ext cx="564856" cy="558266"/>
          </a:xfrm>
          <a:prstGeom prst="rect">
            <a:avLst/>
          </a:prstGeom>
        </p:spPr>
      </p:pic>
    </p:spTree>
    <p:extLst>
      <p:ext uri="{BB962C8B-B14F-4D97-AF65-F5344CB8AC3E}">
        <p14:creationId xmlns:p14="http://schemas.microsoft.com/office/powerpoint/2010/main" val="517002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3C9D18E6-34A8-4943-9298-1E2FFE726E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17</a:t>
            </a:fld>
            <a:endParaRPr lang="it-IT"/>
          </a:p>
        </p:txBody>
      </p:sp>
      <p:sp>
        <p:nvSpPr>
          <p:cNvPr id="9" name="CasellaDiTesto 8">
            <a:extLst>
              <a:ext uri="{FF2B5EF4-FFF2-40B4-BE49-F238E27FC236}">
                <a16:creationId xmlns:a16="http://schemas.microsoft.com/office/drawing/2014/main" id="{C62FCD8B-899E-AC44-B7CF-6E3D34AACBF3}"/>
              </a:ext>
            </a:extLst>
          </p:cNvPr>
          <p:cNvSpPr txBox="1"/>
          <p:nvPr/>
        </p:nvSpPr>
        <p:spPr>
          <a:xfrm>
            <a:off x="403493" y="806013"/>
            <a:ext cx="4719524" cy="400110"/>
          </a:xfrm>
          <a:prstGeom prst="rect">
            <a:avLst/>
          </a:prstGeom>
          <a:noFill/>
        </p:spPr>
        <p:txBody>
          <a:bodyPr wrap="square" rtlCol="0">
            <a:spAutoFit/>
          </a:bodyPr>
          <a:lstStyle/>
          <a:p>
            <a:r>
              <a:rPr lang="it-IT" sz="2000" dirty="0">
                <a:solidFill>
                  <a:srgbClr val="666666"/>
                </a:solidFill>
                <a:latin typeface="Georgia" panose="02040502050405020303" pitchFamily="18" charset="0"/>
              </a:rPr>
              <a:t>Feature selection</a:t>
            </a:r>
            <a:endParaRPr lang="it-IT" sz="2000" dirty="0"/>
          </a:p>
        </p:txBody>
      </p:sp>
      <p:pic>
        <p:nvPicPr>
          <p:cNvPr id="10" name="Immagine 9">
            <a:extLst>
              <a:ext uri="{FF2B5EF4-FFF2-40B4-BE49-F238E27FC236}">
                <a16:creationId xmlns:a16="http://schemas.microsoft.com/office/drawing/2014/main" id="{FC1ED150-6853-7349-A9B2-F6B259C90580}"/>
              </a:ext>
            </a:extLst>
          </p:cNvPr>
          <p:cNvPicPr>
            <a:picLocks noChangeAspect="1"/>
          </p:cNvPicPr>
          <p:nvPr/>
        </p:nvPicPr>
        <p:blipFill>
          <a:blip r:embed="rId2"/>
          <a:stretch>
            <a:fillRect/>
          </a:stretch>
        </p:blipFill>
        <p:spPr>
          <a:xfrm>
            <a:off x="0" y="0"/>
            <a:ext cx="564856" cy="558266"/>
          </a:xfrm>
          <a:prstGeom prst="rect">
            <a:avLst/>
          </a:prstGeom>
        </p:spPr>
      </p:pic>
      <p:sp>
        <p:nvSpPr>
          <p:cNvPr id="11" name="CasellaDiTesto 10">
            <a:extLst>
              <a:ext uri="{FF2B5EF4-FFF2-40B4-BE49-F238E27FC236}">
                <a16:creationId xmlns:a16="http://schemas.microsoft.com/office/drawing/2014/main" id="{36812C14-95C2-6C41-827E-5C4C04D92FF8}"/>
              </a:ext>
            </a:extLst>
          </p:cNvPr>
          <p:cNvSpPr txBox="1"/>
          <p:nvPr/>
        </p:nvSpPr>
        <p:spPr>
          <a:xfrm>
            <a:off x="403493" y="1461360"/>
            <a:ext cx="5054133" cy="3539430"/>
          </a:xfrm>
          <a:prstGeom prst="rect">
            <a:avLst/>
          </a:prstGeom>
          <a:noFill/>
        </p:spPr>
        <p:txBody>
          <a:bodyPr wrap="square" rtlCol="0">
            <a:spAutoFit/>
          </a:bodyPr>
          <a:lstStyle/>
          <a:p>
            <a:r>
              <a:rPr lang="it-IT" sz="1600" i="1" dirty="0">
                <a:solidFill>
                  <a:srgbClr val="666666"/>
                </a:solidFill>
                <a:latin typeface="Georgia" panose="02040502050405020303" pitchFamily="18" charset="0"/>
              </a:rPr>
              <a:t>The feature </a:t>
            </a:r>
            <a:r>
              <a:rPr lang="it-IT" sz="1600" i="1" dirty="0" err="1">
                <a:solidFill>
                  <a:srgbClr val="666666"/>
                </a:solidFill>
                <a:latin typeface="Georgia" panose="02040502050405020303" pitchFamily="18" charset="0"/>
              </a:rPr>
              <a:t>selection</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method</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is</a:t>
            </a:r>
            <a:r>
              <a:rPr lang="it-IT" sz="1600" i="1" dirty="0">
                <a:solidFill>
                  <a:srgbClr val="666666"/>
                </a:solidFill>
                <a:latin typeface="Georgia" panose="02040502050405020303" pitchFamily="18" charset="0"/>
              </a:rPr>
              <a:t> based on a </a:t>
            </a:r>
            <a:r>
              <a:rPr lang="it-IT" sz="1600" i="1" dirty="0" err="1">
                <a:solidFill>
                  <a:srgbClr val="666666"/>
                </a:solidFill>
                <a:latin typeface="Georgia" panose="02040502050405020303" pitchFamily="18" charset="0"/>
              </a:rPr>
              <a:t>naive</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bayesian</a:t>
            </a:r>
            <a:r>
              <a:rPr lang="it-IT" sz="1600" i="1" dirty="0">
                <a:solidFill>
                  <a:srgbClr val="666666"/>
                </a:solidFill>
                <a:latin typeface="Georgia" panose="02040502050405020303" pitchFamily="18" charset="0"/>
              </a:rPr>
              <a:t> forward selection implemented in KNIME. </a:t>
            </a:r>
          </a:p>
          <a:p>
            <a:endParaRPr lang="it-IT" sz="1600" i="1" dirty="0">
              <a:solidFill>
                <a:srgbClr val="666666"/>
              </a:solidFill>
              <a:latin typeface="Georgia" panose="02040502050405020303" pitchFamily="18" charset="0"/>
            </a:endParaRPr>
          </a:p>
          <a:p>
            <a:r>
              <a:rPr lang="it-IT" sz="1600" i="1" dirty="0">
                <a:solidFill>
                  <a:srgbClr val="666666"/>
                </a:solidFill>
                <a:latin typeface="Georgia" panose="02040502050405020303" pitchFamily="18" charset="0"/>
              </a:rPr>
              <a:t>A </a:t>
            </a:r>
            <a:r>
              <a:rPr lang="it-IT" sz="1600" i="1" dirty="0" err="1">
                <a:solidFill>
                  <a:srgbClr val="666666"/>
                </a:solidFill>
                <a:latin typeface="Georgia" panose="02040502050405020303" pitchFamily="18" charset="0"/>
              </a:rPr>
              <a:t>correlation</a:t>
            </a:r>
            <a:r>
              <a:rPr lang="it-IT" sz="1600" i="1" dirty="0">
                <a:solidFill>
                  <a:srgbClr val="666666"/>
                </a:solidFill>
                <a:latin typeface="Georgia" panose="02040502050405020303" pitchFamily="18" charset="0"/>
              </a:rPr>
              <a:t> filter </a:t>
            </a:r>
            <a:r>
              <a:rPr lang="it-IT" sz="1600" i="1" dirty="0" err="1">
                <a:solidFill>
                  <a:srgbClr val="666666"/>
                </a:solidFill>
                <a:latin typeface="Georgia" panose="02040502050405020303" pitchFamily="18" charset="0"/>
              </a:rPr>
              <a:t>is</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applyed</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before</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performing</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this</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method</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It</a:t>
            </a:r>
            <a:r>
              <a:rPr lang="it-IT" sz="1600" i="1" dirty="0">
                <a:solidFill>
                  <a:srgbClr val="666666"/>
                </a:solidFill>
                <a:latin typeface="Georgia" panose="02040502050405020303" pitchFamily="18" charset="0"/>
              </a:rPr>
              <a:t> </a:t>
            </a:r>
            <a:r>
              <a:rPr lang="en" sz="1600" i="1" dirty="0">
                <a:solidFill>
                  <a:srgbClr val="666666"/>
                </a:solidFill>
                <a:latin typeface="Georgia" panose="02040502050405020303" pitchFamily="18" charset="0"/>
              </a:rPr>
              <a:t>reduce</a:t>
            </a:r>
            <a:r>
              <a:rPr lang="it-IT" sz="1600" i="1" dirty="0">
                <a:solidFill>
                  <a:srgbClr val="666666"/>
                </a:solidFill>
                <a:latin typeface="Georgia" panose="02040502050405020303" pitchFamily="18" charset="0"/>
              </a:rPr>
              <a:t>s</a:t>
            </a:r>
            <a:r>
              <a:rPr lang="en" sz="1600" i="1" dirty="0">
                <a:solidFill>
                  <a:srgbClr val="666666"/>
                </a:solidFill>
                <a:latin typeface="Georgia" panose="02040502050405020303" pitchFamily="18" charset="0"/>
              </a:rPr>
              <a:t> our feature set by removing highly correlated features (</a:t>
            </a:r>
            <a:r>
              <a:rPr lang="it-IT" sz="1600" i="1" dirty="0">
                <a:solidFill>
                  <a:srgbClr val="666666"/>
                </a:solidFill>
                <a:latin typeface="Georgia" panose="02040502050405020303" pitchFamily="18" charset="0"/>
              </a:rPr>
              <a:t>PCC &gt; 0.9)</a:t>
            </a:r>
            <a:r>
              <a:rPr lang="en" sz="1600" i="1" dirty="0">
                <a:solidFill>
                  <a:srgbClr val="666666"/>
                </a:solidFill>
                <a:latin typeface="Georgia" panose="02040502050405020303" pitchFamily="18" charset="0"/>
              </a:rPr>
              <a:t>.</a:t>
            </a:r>
          </a:p>
          <a:p>
            <a:endParaRPr lang="en" sz="1600" i="1" dirty="0">
              <a:solidFill>
                <a:srgbClr val="666666"/>
              </a:solidFill>
              <a:latin typeface="Georgia" panose="02040502050405020303" pitchFamily="18" charset="0"/>
            </a:endParaRPr>
          </a:p>
          <a:p>
            <a:r>
              <a:rPr lang="en" sz="1600" i="1" dirty="0">
                <a:solidFill>
                  <a:srgbClr val="666666"/>
                </a:solidFill>
                <a:latin typeface="Georgia" panose="02040502050405020303" pitchFamily="18" charset="0"/>
              </a:rPr>
              <a:t>A smaller feature </a:t>
            </a:r>
            <a:r>
              <a:rPr lang="it-IT" sz="1600" i="1" dirty="0">
                <a:solidFill>
                  <a:srgbClr val="666666"/>
                </a:solidFill>
                <a:latin typeface="Georgia" panose="02040502050405020303" pitchFamily="18" charset="0"/>
              </a:rPr>
              <a:t>set </a:t>
            </a:r>
            <a:r>
              <a:rPr lang="it-IT" sz="1600" i="1" dirty="0" err="1">
                <a:solidFill>
                  <a:srgbClr val="666666"/>
                </a:solidFill>
                <a:latin typeface="Georgia" panose="02040502050405020303" pitchFamily="18" charset="0"/>
              </a:rPr>
              <a:t>reduces</a:t>
            </a:r>
            <a:r>
              <a:rPr lang="it-IT" sz="1600" i="1" dirty="0">
                <a:solidFill>
                  <a:srgbClr val="666666"/>
                </a:solidFill>
                <a:latin typeface="Georgia" panose="02040502050405020303" pitchFamily="18" charset="0"/>
              </a:rPr>
              <a:t> model </a:t>
            </a:r>
            <a:r>
              <a:rPr lang="it-IT" sz="1600" i="1" dirty="0" err="1">
                <a:solidFill>
                  <a:srgbClr val="666666"/>
                </a:solidFill>
                <a:latin typeface="Georgia" panose="02040502050405020303" pitchFamily="18" charset="0"/>
              </a:rPr>
              <a:t>complexity</a:t>
            </a:r>
            <a:r>
              <a:rPr lang="it-IT" sz="1600" i="1" dirty="0">
                <a:solidFill>
                  <a:srgbClr val="666666"/>
                </a:solidFill>
                <a:latin typeface="Georgia" panose="02040502050405020303" pitchFamily="18" charset="0"/>
              </a:rPr>
              <a:t> and </a:t>
            </a:r>
            <a:r>
              <a:rPr lang="it-IT" sz="1600" i="1" dirty="0" err="1">
                <a:solidFill>
                  <a:srgbClr val="666666"/>
                </a:solidFill>
                <a:latin typeface="Georgia" panose="02040502050405020303" pitchFamily="18" charset="0"/>
              </a:rPr>
              <a:t>tends</a:t>
            </a:r>
            <a:r>
              <a:rPr lang="it-IT" sz="1600" i="1" dirty="0">
                <a:solidFill>
                  <a:srgbClr val="666666"/>
                </a:solidFill>
                <a:latin typeface="Georgia" panose="02040502050405020303" pitchFamily="18" charset="0"/>
              </a:rPr>
              <a:t> to </a:t>
            </a:r>
            <a:r>
              <a:rPr lang="it-IT" sz="1600" i="1" dirty="0" err="1">
                <a:solidFill>
                  <a:srgbClr val="666666"/>
                </a:solidFill>
                <a:latin typeface="Georgia" panose="02040502050405020303" pitchFamily="18" charset="0"/>
              </a:rPr>
              <a:t>prevent</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overfitting</a:t>
            </a:r>
            <a:r>
              <a:rPr lang="it-IT" sz="1600" i="1" dirty="0">
                <a:solidFill>
                  <a:srgbClr val="666666"/>
                </a:solidFill>
                <a:latin typeface="Georgia" panose="02040502050405020303" pitchFamily="18" charset="0"/>
              </a:rPr>
              <a:t>.</a:t>
            </a:r>
          </a:p>
          <a:p>
            <a:endParaRPr lang="it-IT" sz="1600" i="1" dirty="0">
              <a:solidFill>
                <a:srgbClr val="666666"/>
              </a:solidFill>
              <a:latin typeface="Georgia" panose="02040502050405020303" pitchFamily="18" charset="0"/>
            </a:endParaRPr>
          </a:p>
          <a:p>
            <a:r>
              <a:rPr lang="en" sz="1600" i="1" dirty="0">
                <a:solidFill>
                  <a:srgbClr val="666666"/>
                </a:solidFill>
                <a:latin typeface="Georgia" panose="02040502050405020303" pitchFamily="18" charset="0"/>
              </a:rPr>
              <a:t>After the iteration</a:t>
            </a:r>
            <a:r>
              <a:rPr lang="it-IT" sz="1600" i="1" dirty="0">
                <a:solidFill>
                  <a:srgbClr val="666666"/>
                </a:solidFill>
                <a:latin typeface="Georgia" panose="02040502050405020303" pitchFamily="18" charset="0"/>
              </a:rPr>
              <a:t>s</a:t>
            </a:r>
            <a:r>
              <a:rPr lang="en" sz="1600" i="1" dirty="0">
                <a:solidFill>
                  <a:srgbClr val="666666"/>
                </a:solidFill>
                <a:latin typeface="Georgia" panose="02040502050405020303" pitchFamily="18" charset="0"/>
              </a:rPr>
              <a:t>, 17 columns are chosen, beyond the label column.</a:t>
            </a:r>
          </a:p>
          <a:p>
            <a:endParaRPr lang="en" sz="1600" i="1" dirty="0">
              <a:solidFill>
                <a:srgbClr val="666666"/>
              </a:solidFill>
              <a:latin typeface="Georgia" panose="02040502050405020303" pitchFamily="18" charset="0"/>
            </a:endParaRPr>
          </a:p>
          <a:p>
            <a:endParaRPr lang="it-IT" sz="1600" i="1" dirty="0">
              <a:solidFill>
                <a:srgbClr val="666666"/>
              </a:solidFill>
              <a:latin typeface="Georgia" panose="02040502050405020303" pitchFamily="18" charset="0"/>
            </a:endParaRPr>
          </a:p>
        </p:txBody>
      </p:sp>
      <p:pic>
        <p:nvPicPr>
          <p:cNvPr id="23" name="Immagine 22">
            <a:extLst>
              <a:ext uri="{FF2B5EF4-FFF2-40B4-BE49-F238E27FC236}">
                <a16:creationId xmlns:a16="http://schemas.microsoft.com/office/drawing/2014/main" id="{5A4A54A4-BD35-C94D-831C-BE45FAC73DE4}"/>
              </a:ext>
            </a:extLst>
          </p:cNvPr>
          <p:cNvPicPr>
            <a:picLocks noChangeAspect="1"/>
          </p:cNvPicPr>
          <p:nvPr/>
        </p:nvPicPr>
        <p:blipFill rotWithShape="1">
          <a:blip r:embed="rId3"/>
          <a:srcRect r="42790"/>
          <a:stretch/>
        </p:blipFill>
        <p:spPr>
          <a:xfrm>
            <a:off x="6430972" y="664260"/>
            <a:ext cx="1758287" cy="4114800"/>
          </a:xfrm>
          <a:prstGeom prst="rect">
            <a:avLst/>
          </a:prstGeom>
        </p:spPr>
      </p:pic>
    </p:spTree>
    <p:extLst>
      <p:ext uri="{BB962C8B-B14F-4D97-AF65-F5344CB8AC3E}">
        <p14:creationId xmlns:p14="http://schemas.microsoft.com/office/powerpoint/2010/main" val="27783938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D69B59C9-A669-434A-B9F6-037CA9F93F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18</a:t>
            </a:fld>
            <a:endParaRPr lang="it-IT"/>
          </a:p>
        </p:txBody>
      </p:sp>
      <p:sp>
        <p:nvSpPr>
          <p:cNvPr id="9" name="Google Shape;137;p20">
            <a:extLst>
              <a:ext uri="{FF2B5EF4-FFF2-40B4-BE49-F238E27FC236}">
                <a16:creationId xmlns:a16="http://schemas.microsoft.com/office/drawing/2014/main" id="{7AB94D48-BBD7-2D46-AE11-602A010F8CEA}"/>
              </a:ext>
            </a:extLst>
          </p:cNvPr>
          <p:cNvSpPr txBox="1">
            <a:spLocks/>
          </p:cNvSpPr>
          <p:nvPr/>
        </p:nvSpPr>
        <p:spPr>
          <a:xfrm>
            <a:off x="211756" y="280312"/>
            <a:ext cx="4543124" cy="4469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127000" indent="0">
              <a:buClr>
                <a:srgbClr val="666666"/>
              </a:buClr>
              <a:buNone/>
            </a:pPr>
            <a:endParaRPr lang="it-IT" dirty="0" err="1">
              <a:solidFill>
                <a:srgbClr val="666666"/>
              </a:solidFill>
            </a:endParaRPr>
          </a:p>
          <a:p>
            <a:pPr marL="127000" indent="0">
              <a:buClr>
                <a:srgbClr val="666666"/>
              </a:buClr>
              <a:buNone/>
            </a:pPr>
            <a:r>
              <a:rPr lang="it-IT" dirty="0" err="1">
                <a:solidFill>
                  <a:srgbClr val="666666"/>
                </a:solidFill>
              </a:rPr>
              <a:t>We</a:t>
            </a:r>
            <a:r>
              <a:rPr lang="it-IT" dirty="0">
                <a:solidFill>
                  <a:srgbClr val="666666"/>
                </a:solidFill>
              </a:rPr>
              <a:t> </a:t>
            </a:r>
            <a:r>
              <a:rPr lang="it-IT" dirty="0" err="1">
                <a:solidFill>
                  <a:srgbClr val="666666"/>
                </a:solidFill>
              </a:rPr>
              <a:t>have</a:t>
            </a:r>
            <a:r>
              <a:rPr lang="it-IT" dirty="0">
                <a:solidFill>
                  <a:srgbClr val="666666"/>
                </a:solidFill>
              </a:rPr>
              <a:t> </a:t>
            </a:r>
            <a:r>
              <a:rPr lang="it-IT" dirty="0" err="1">
                <a:solidFill>
                  <a:srgbClr val="666666"/>
                </a:solidFill>
              </a:rPr>
              <a:t>then</a:t>
            </a:r>
            <a:r>
              <a:rPr lang="it-IT" dirty="0">
                <a:solidFill>
                  <a:srgbClr val="666666"/>
                </a:solidFill>
              </a:rPr>
              <a:t> </a:t>
            </a:r>
            <a:r>
              <a:rPr lang="it-IT" dirty="0" err="1">
                <a:solidFill>
                  <a:srgbClr val="666666"/>
                </a:solidFill>
              </a:rPr>
              <a:t>evaluated</a:t>
            </a:r>
            <a:r>
              <a:rPr lang="it-IT" dirty="0">
                <a:solidFill>
                  <a:srgbClr val="666666"/>
                </a:solidFill>
              </a:rPr>
              <a:t> the </a:t>
            </a:r>
            <a:r>
              <a:rPr lang="it-IT" dirty="0" err="1">
                <a:solidFill>
                  <a:srgbClr val="666666"/>
                </a:solidFill>
              </a:rPr>
              <a:t>stability</a:t>
            </a:r>
            <a:r>
              <a:rPr lang="it-IT" dirty="0">
                <a:solidFill>
                  <a:srgbClr val="666666"/>
                </a:solidFill>
              </a:rPr>
              <a:t> of the </a:t>
            </a:r>
            <a:r>
              <a:rPr lang="it-IT" dirty="0" err="1">
                <a:solidFill>
                  <a:srgbClr val="666666"/>
                </a:solidFill>
              </a:rPr>
              <a:t>selected</a:t>
            </a:r>
            <a:r>
              <a:rPr lang="it-IT" dirty="0">
                <a:solidFill>
                  <a:srgbClr val="666666"/>
                </a:solidFill>
              </a:rPr>
              <a:t> features with literature </a:t>
            </a:r>
            <a:r>
              <a:rPr lang="it-IT" sz="1000" dirty="0">
                <a:solidFill>
                  <a:srgbClr val="666666"/>
                </a:solidFill>
              </a:rPr>
              <a:t>[2]  </a:t>
            </a:r>
            <a:r>
              <a:rPr lang="it-IT" dirty="0">
                <a:solidFill>
                  <a:srgbClr val="666666"/>
                </a:solidFill>
              </a:rPr>
              <a:t>in </a:t>
            </a:r>
            <a:r>
              <a:rPr lang="it-IT" dirty="0" err="1">
                <a:solidFill>
                  <a:srgbClr val="666666"/>
                </a:solidFill>
              </a:rPr>
              <a:t>order</a:t>
            </a:r>
            <a:r>
              <a:rPr lang="it-IT" dirty="0">
                <a:solidFill>
                  <a:srgbClr val="666666"/>
                </a:solidFill>
              </a:rPr>
              <a:t> to </a:t>
            </a:r>
            <a:r>
              <a:rPr lang="it-IT" dirty="0" err="1">
                <a:solidFill>
                  <a:srgbClr val="666666"/>
                </a:solidFill>
              </a:rPr>
              <a:t>analyze</a:t>
            </a:r>
            <a:r>
              <a:rPr lang="it-IT" dirty="0">
                <a:solidFill>
                  <a:srgbClr val="666666"/>
                </a:solidFill>
              </a:rPr>
              <a:t> </a:t>
            </a:r>
            <a:r>
              <a:rPr lang="it-IT" dirty="0" err="1">
                <a:solidFill>
                  <a:srgbClr val="666666"/>
                </a:solidFill>
              </a:rPr>
              <a:t>how</a:t>
            </a:r>
            <a:r>
              <a:rPr lang="it-IT" dirty="0">
                <a:solidFill>
                  <a:srgbClr val="666666"/>
                </a:solidFill>
              </a:rPr>
              <a:t> </a:t>
            </a:r>
            <a:r>
              <a:rPr lang="it-IT" dirty="0" err="1">
                <a:solidFill>
                  <a:srgbClr val="666666"/>
                </a:solidFill>
              </a:rPr>
              <a:t>much</a:t>
            </a:r>
            <a:r>
              <a:rPr lang="it-IT" dirty="0">
                <a:solidFill>
                  <a:srgbClr val="666666"/>
                </a:solidFill>
              </a:rPr>
              <a:t> </a:t>
            </a:r>
            <a:r>
              <a:rPr lang="it-IT" dirty="0" err="1">
                <a:solidFill>
                  <a:srgbClr val="666666"/>
                </a:solidFill>
              </a:rPr>
              <a:t>our</a:t>
            </a:r>
            <a:r>
              <a:rPr lang="it-IT" dirty="0">
                <a:solidFill>
                  <a:srgbClr val="666666"/>
                </a:solidFill>
              </a:rPr>
              <a:t> model </a:t>
            </a:r>
            <a:r>
              <a:rPr lang="it-IT" dirty="0" err="1">
                <a:solidFill>
                  <a:srgbClr val="666666"/>
                </a:solidFill>
              </a:rPr>
              <a:t>could</a:t>
            </a:r>
            <a:r>
              <a:rPr lang="it-IT" dirty="0">
                <a:solidFill>
                  <a:srgbClr val="666666"/>
                </a:solidFill>
              </a:rPr>
              <a:t> work with </a:t>
            </a:r>
            <a:r>
              <a:rPr lang="it-IT" dirty="0" err="1">
                <a:solidFill>
                  <a:srgbClr val="666666"/>
                </a:solidFill>
              </a:rPr>
              <a:t>unseen</a:t>
            </a:r>
            <a:r>
              <a:rPr lang="it-IT" dirty="0">
                <a:solidFill>
                  <a:srgbClr val="666666"/>
                </a:solidFill>
              </a:rPr>
              <a:t> data from </a:t>
            </a:r>
            <a:r>
              <a:rPr lang="it-IT" dirty="0" err="1">
                <a:solidFill>
                  <a:srgbClr val="666666"/>
                </a:solidFill>
              </a:rPr>
              <a:t>different</a:t>
            </a:r>
            <a:r>
              <a:rPr lang="it-IT" dirty="0">
                <a:solidFill>
                  <a:srgbClr val="666666"/>
                </a:solidFill>
              </a:rPr>
              <a:t> </a:t>
            </a:r>
            <a:r>
              <a:rPr lang="it-IT" dirty="0" err="1">
                <a:solidFill>
                  <a:srgbClr val="666666"/>
                </a:solidFill>
              </a:rPr>
              <a:t>experimental</a:t>
            </a:r>
            <a:r>
              <a:rPr lang="it-IT" dirty="0">
                <a:solidFill>
                  <a:srgbClr val="666666"/>
                </a:solidFill>
              </a:rPr>
              <a:t> </a:t>
            </a:r>
            <a:r>
              <a:rPr lang="it-IT" dirty="0" err="1">
                <a:solidFill>
                  <a:srgbClr val="666666"/>
                </a:solidFill>
              </a:rPr>
              <a:t>conditions</a:t>
            </a:r>
            <a:r>
              <a:rPr lang="it-IT" dirty="0">
                <a:solidFill>
                  <a:srgbClr val="666666"/>
                </a:solidFill>
              </a:rPr>
              <a:t>.</a:t>
            </a:r>
            <a:br>
              <a:rPr lang="it-IT" dirty="0">
                <a:solidFill>
                  <a:srgbClr val="666666"/>
                </a:solidFill>
              </a:rPr>
            </a:br>
            <a:endParaRPr lang="en" dirty="0" err="1">
              <a:solidFill>
                <a:srgbClr val="666666"/>
              </a:solidFill>
            </a:endParaRPr>
          </a:p>
          <a:p>
            <a:pPr marL="127000" indent="0">
              <a:buClr>
                <a:srgbClr val="666666"/>
              </a:buClr>
              <a:buNone/>
            </a:pPr>
            <a:r>
              <a:rPr lang="it-IT" dirty="0">
                <a:solidFill>
                  <a:srgbClr val="666666"/>
                </a:solidFill>
              </a:rPr>
              <a:t>W.r.t the </a:t>
            </a:r>
            <a:r>
              <a:rPr lang="it-IT" dirty="0" err="1">
                <a:solidFill>
                  <a:srgbClr val="666666"/>
                </a:solidFill>
              </a:rPr>
              <a:t>chosen</a:t>
            </a:r>
            <a:r>
              <a:rPr lang="it-IT" dirty="0">
                <a:solidFill>
                  <a:srgbClr val="666666"/>
                </a:solidFill>
              </a:rPr>
              <a:t> </a:t>
            </a:r>
            <a:r>
              <a:rPr lang="it-IT" dirty="0" err="1">
                <a:solidFill>
                  <a:srgbClr val="666666"/>
                </a:solidFill>
              </a:rPr>
              <a:t>reconstruction</a:t>
            </a:r>
            <a:r>
              <a:rPr lang="it-IT" dirty="0">
                <a:solidFill>
                  <a:srgbClr val="666666"/>
                </a:solidFill>
              </a:rPr>
              <a:t> </a:t>
            </a:r>
            <a:r>
              <a:rPr lang="it-IT" dirty="0" err="1">
                <a:solidFill>
                  <a:srgbClr val="666666"/>
                </a:solidFill>
              </a:rPr>
              <a:t>method</a:t>
            </a:r>
            <a:r>
              <a:rPr lang="it-IT" dirty="0">
                <a:solidFill>
                  <a:srgbClr val="666666"/>
                </a:solidFill>
              </a:rPr>
              <a:t> of the </a:t>
            </a:r>
            <a:r>
              <a:rPr lang="it-IT" dirty="0" err="1">
                <a:solidFill>
                  <a:srgbClr val="666666"/>
                </a:solidFill>
              </a:rPr>
              <a:t>lesions</a:t>
            </a:r>
            <a:r>
              <a:rPr lang="it-IT" dirty="0">
                <a:solidFill>
                  <a:srgbClr val="666666"/>
                </a:solidFill>
              </a:rPr>
              <a:t> </a:t>
            </a:r>
            <a:r>
              <a:rPr lang="it-IT" dirty="0" err="1">
                <a:solidFill>
                  <a:srgbClr val="666666"/>
                </a:solidFill>
              </a:rPr>
              <a:t>our</a:t>
            </a:r>
            <a:r>
              <a:rPr lang="it-IT" dirty="0">
                <a:solidFill>
                  <a:srgbClr val="666666"/>
                </a:solidFill>
              </a:rPr>
              <a:t> model </a:t>
            </a:r>
            <a:r>
              <a:rPr lang="it-IT" dirty="0" err="1">
                <a:solidFill>
                  <a:srgbClr val="666666"/>
                </a:solidFill>
              </a:rPr>
              <a:t>contains</a:t>
            </a:r>
            <a:r>
              <a:rPr lang="it-IT" dirty="0">
                <a:solidFill>
                  <a:srgbClr val="666666"/>
                </a:solidFill>
              </a:rPr>
              <a:t> 5 of the 15 features </a:t>
            </a:r>
            <a:r>
              <a:rPr lang="it-IT" dirty="0" err="1">
                <a:solidFill>
                  <a:srgbClr val="666666"/>
                </a:solidFill>
              </a:rPr>
              <a:t>indicated</a:t>
            </a:r>
            <a:r>
              <a:rPr lang="it-IT" dirty="0">
                <a:solidFill>
                  <a:srgbClr val="666666"/>
                </a:solidFill>
              </a:rPr>
              <a:t> to be </a:t>
            </a:r>
            <a:r>
              <a:rPr lang="it-IT" dirty="0" err="1">
                <a:solidFill>
                  <a:srgbClr val="666666"/>
                </a:solidFill>
              </a:rPr>
              <a:t>stable</a:t>
            </a:r>
            <a:r>
              <a:rPr lang="it-IT" dirty="0">
                <a:solidFill>
                  <a:srgbClr val="666666"/>
                </a:solidFill>
              </a:rPr>
              <a:t> (COV ≤ 10 %)</a:t>
            </a:r>
            <a:r>
              <a:rPr lang="en" dirty="0">
                <a:solidFill>
                  <a:srgbClr val="666666"/>
                </a:solidFill>
              </a:rPr>
              <a:t>:</a:t>
            </a:r>
            <a:endParaRPr lang="it-IT" dirty="0" err="1">
              <a:solidFill>
                <a:srgbClr val="666666"/>
              </a:solidFill>
            </a:endParaRPr>
          </a:p>
          <a:p>
            <a:pPr>
              <a:buClr>
                <a:srgbClr val="666666"/>
              </a:buClr>
              <a:buFont typeface="Wingdings" pitchFamily="2" charset="2"/>
              <a:buChar char="§"/>
            </a:pPr>
            <a:r>
              <a:rPr lang="it-IT" sz="1200" dirty="0">
                <a:solidFill>
                  <a:srgbClr val="666666"/>
                </a:solidFill>
              </a:rPr>
              <a:t>Spherical disproportion</a:t>
            </a:r>
          </a:p>
          <a:p>
            <a:pPr>
              <a:buClr>
                <a:srgbClr val="666666"/>
              </a:buClr>
              <a:buFont typeface="Wingdings" pitchFamily="2" charset="2"/>
              <a:buChar char="§"/>
            </a:pPr>
            <a:r>
              <a:rPr lang="it-IT" sz="1200" dirty="0">
                <a:solidFill>
                  <a:srgbClr val="666666"/>
                </a:solidFill>
              </a:rPr>
              <a:t>SV</a:t>
            </a:r>
          </a:p>
          <a:p>
            <a:pPr>
              <a:buClr>
                <a:srgbClr val="666666"/>
              </a:buClr>
              <a:buFont typeface="Wingdings" pitchFamily="2" charset="2"/>
              <a:buChar char="§"/>
            </a:pPr>
            <a:r>
              <a:rPr lang="it-IT" sz="1200" dirty="0">
                <a:solidFill>
                  <a:srgbClr val="666666"/>
                </a:solidFill>
              </a:rPr>
              <a:t>GLCM_Homogeneity</a:t>
            </a:r>
          </a:p>
          <a:p>
            <a:pPr>
              <a:buClr>
                <a:srgbClr val="666666"/>
              </a:buClr>
              <a:buFont typeface="Wingdings" pitchFamily="2" charset="2"/>
              <a:buChar char="§"/>
            </a:pPr>
            <a:r>
              <a:rPr lang="it-IT" sz="1200" dirty="0">
                <a:solidFill>
                  <a:srgbClr val="666666"/>
                </a:solidFill>
              </a:rPr>
              <a:t>GLSZM_SZE</a:t>
            </a:r>
          </a:p>
          <a:p>
            <a:pPr>
              <a:buClr>
                <a:srgbClr val="666666"/>
              </a:buClr>
              <a:buFont typeface="Wingdings" pitchFamily="2" charset="2"/>
              <a:buChar char="§"/>
            </a:pPr>
            <a:r>
              <a:rPr lang="it-IT" sz="1200" dirty="0">
                <a:solidFill>
                  <a:srgbClr val="666666"/>
                </a:solidFill>
              </a:rPr>
              <a:t>GLSZM_GLM</a:t>
            </a:r>
          </a:p>
          <a:p>
            <a:pPr>
              <a:buClr>
                <a:srgbClr val="666666"/>
              </a:buClr>
              <a:buFont typeface="Wingdings" pitchFamily="2" charset="2"/>
              <a:buChar char="§"/>
            </a:pPr>
            <a:endParaRPr lang="it-IT" dirty="0">
              <a:solidFill>
                <a:srgbClr val="666666"/>
              </a:solidFill>
            </a:endParaRPr>
          </a:p>
        </p:txBody>
      </p:sp>
      <p:pic>
        <p:nvPicPr>
          <p:cNvPr id="8" name="Immagine 7">
            <a:extLst>
              <a:ext uri="{FF2B5EF4-FFF2-40B4-BE49-F238E27FC236}">
                <a16:creationId xmlns:a16="http://schemas.microsoft.com/office/drawing/2014/main" id="{6D85BB3F-69BD-A044-8753-A68DD823B24E}"/>
              </a:ext>
            </a:extLst>
          </p:cNvPr>
          <p:cNvPicPr>
            <a:picLocks noChangeAspect="1"/>
          </p:cNvPicPr>
          <p:nvPr/>
        </p:nvPicPr>
        <p:blipFill rotWithShape="1">
          <a:blip r:embed="rId3"/>
          <a:srcRect r="16162"/>
          <a:stretch/>
        </p:blipFill>
        <p:spPr>
          <a:xfrm>
            <a:off x="5068953" y="-49"/>
            <a:ext cx="3487831" cy="5143500"/>
          </a:xfrm>
          <a:prstGeom prst="rect">
            <a:avLst/>
          </a:prstGeom>
        </p:spPr>
      </p:pic>
      <p:pic>
        <p:nvPicPr>
          <p:cNvPr id="5" name="Immagine 4">
            <a:extLst>
              <a:ext uri="{FF2B5EF4-FFF2-40B4-BE49-F238E27FC236}">
                <a16:creationId xmlns:a16="http://schemas.microsoft.com/office/drawing/2014/main" id="{65F0480C-DCF9-4C71-B346-5E74C509A5AA}"/>
              </a:ext>
            </a:extLst>
          </p:cNvPr>
          <p:cNvPicPr>
            <a:picLocks noChangeAspect="1"/>
          </p:cNvPicPr>
          <p:nvPr/>
        </p:nvPicPr>
        <p:blipFill>
          <a:blip r:embed="rId4"/>
          <a:stretch>
            <a:fillRect/>
          </a:stretch>
        </p:blipFill>
        <p:spPr>
          <a:xfrm>
            <a:off x="0" y="0"/>
            <a:ext cx="564856" cy="558266"/>
          </a:xfrm>
          <a:prstGeom prst="rect">
            <a:avLst/>
          </a:prstGeom>
        </p:spPr>
      </p:pic>
    </p:spTree>
    <p:extLst>
      <p:ext uri="{BB962C8B-B14F-4D97-AF65-F5344CB8AC3E}">
        <p14:creationId xmlns:p14="http://schemas.microsoft.com/office/powerpoint/2010/main" val="1965402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D69B59C9-A669-434A-B9F6-037CA9F93F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19</a:t>
            </a:fld>
            <a:endParaRPr lang="it-IT"/>
          </a:p>
        </p:txBody>
      </p:sp>
      <p:sp>
        <p:nvSpPr>
          <p:cNvPr id="9" name="Google Shape;137;p20">
            <a:extLst>
              <a:ext uri="{FF2B5EF4-FFF2-40B4-BE49-F238E27FC236}">
                <a16:creationId xmlns:a16="http://schemas.microsoft.com/office/drawing/2014/main" id="{7AB94D48-BBD7-2D46-AE11-602A010F8CEA}"/>
              </a:ext>
            </a:extLst>
          </p:cNvPr>
          <p:cNvSpPr txBox="1">
            <a:spLocks/>
          </p:cNvSpPr>
          <p:nvPr/>
        </p:nvSpPr>
        <p:spPr>
          <a:xfrm>
            <a:off x="211756" y="280312"/>
            <a:ext cx="4543124" cy="4469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127000" indent="0">
              <a:buClr>
                <a:srgbClr val="666666"/>
              </a:buClr>
              <a:buNone/>
            </a:pPr>
            <a:endParaRPr lang="it-IT" dirty="0" err="1">
              <a:solidFill>
                <a:srgbClr val="666666"/>
              </a:solidFill>
            </a:endParaRPr>
          </a:p>
          <a:p>
            <a:pPr marL="127000" indent="0">
              <a:buClr>
                <a:srgbClr val="666666"/>
              </a:buClr>
              <a:buNone/>
            </a:pPr>
            <a:endParaRPr lang="it-IT" dirty="0">
              <a:solidFill>
                <a:srgbClr val="666666"/>
              </a:solidFill>
            </a:endParaRPr>
          </a:p>
          <a:p>
            <a:pPr marL="127000" indent="0">
              <a:buClr>
                <a:srgbClr val="666666"/>
              </a:buClr>
              <a:buNone/>
            </a:pPr>
            <a:endParaRPr lang="it-IT" dirty="0">
              <a:solidFill>
                <a:srgbClr val="666666"/>
              </a:solidFill>
            </a:endParaRPr>
          </a:p>
          <a:p>
            <a:pPr marL="127000" indent="0">
              <a:buClr>
                <a:srgbClr val="666666"/>
              </a:buClr>
              <a:buNone/>
            </a:pPr>
            <a:endParaRPr lang="it-IT" dirty="0">
              <a:solidFill>
                <a:srgbClr val="666666"/>
              </a:solidFill>
            </a:endParaRPr>
          </a:p>
          <a:p>
            <a:pPr marL="127000" indent="0">
              <a:buClr>
                <a:srgbClr val="666666"/>
              </a:buClr>
              <a:buNone/>
            </a:pPr>
            <a:r>
              <a:rPr lang="it-IT" dirty="0">
                <a:solidFill>
                  <a:srgbClr val="666666"/>
                </a:solidFill>
              </a:rPr>
              <a:t>With </a:t>
            </a:r>
            <a:r>
              <a:rPr lang="it-IT" dirty="0" err="1">
                <a:solidFill>
                  <a:srgbClr val="666666"/>
                </a:solidFill>
              </a:rPr>
              <a:t>respect</a:t>
            </a:r>
            <a:r>
              <a:rPr lang="it-IT" dirty="0">
                <a:solidFill>
                  <a:srgbClr val="666666"/>
                </a:solidFill>
              </a:rPr>
              <a:t> to the </a:t>
            </a:r>
            <a:r>
              <a:rPr lang="it-IT" dirty="0" err="1">
                <a:solidFill>
                  <a:srgbClr val="666666"/>
                </a:solidFill>
              </a:rPr>
              <a:t>chosen</a:t>
            </a:r>
            <a:r>
              <a:rPr lang="it-IT" dirty="0">
                <a:solidFill>
                  <a:srgbClr val="666666"/>
                </a:solidFill>
              </a:rPr>
              <a:t> </a:t>
            </a:r>
            <a:r>
              <a:rPr lang="it-IT" dirty="0" err="1">
                <a:solidFill>
                  <a:srgbClr val="666666"/>
                </a:solidFill>
              </a:rPr>
              <a:t>segmentation</a:t>
            </a:r>
            <a:r>
              <a:rPr lang="it-IT" dirty="0">
                <a:solidFill>
                  <a:srgbClr val="666666"/>
                </a:solidFill>
              </a:rPr>
              <a:t> </a:t>
            </a:r>
            <a:r>
              <a:rPr lang="it-IT" dirty="0" err="1">
                <a:solidFill>
                  <a:srgbClr val="666666"/>
                </a:solidFill>
              </a:rPr>
              <a:t>method</a:t>
            </a:r>
            <a:r>
              <a:rPr lang="it-IT" dirty="0">
                <a:solidFill>
                  <a:srgbClr val="666666"/>
                </a:solidFill>
              </a:rPr>
              <a:t> of the </a:t>
            </a:r>
            <a:r>
              <a:rPr lang="it-IT" dirty="0" err="1">
                <a:solidFill>
                  <a:srgbClr val="666666"/>
                </a:solidFill>
              </a:rPr>
              <a:t>lesions</a:t>
            </a:r>
            <a:r>
              <a:rPr lang="it-IT" dirty="0">
                <a:solidFill>
                  <a:srgbClr val="666666"/>
                </a:solidFill>
              </a:rPr>
              <a:t> </a:t>
            </a:r>
            <a:r>
              <a:rPr lang="it-IT" dirty="0" err="1">
                <a:solidFill>
                  <a:srgbClr val="666666"/>
                </a:solidFill>
              </a:rPr>
              <a:t>our</a:t>
            </a:r>
            <a:r>
              <a:rPr lang="it-IT" dirty="0">
                <a:solidFill>
                  <a:srgbClr val="666666"/>
                </a:solidFill>
              </a:rPr>
              <a:t> model </a:t>
            </a:r>
            <a:r>
              <a:rPr lang="it-IT" dirty="0" err="1">
                <a:solidFill>
                  <a:srgbClr val="666666"/>
                </a:solidFill>
              </a:rPr>
              <a:t>contains</a:t>
            </a:r>
            <a:r>
              <a:rPr lang="it-IT" dirty="0">
                <a:solidFill>
                  <a:srgbClr val="666666"/>
                </a:solidFill>
              </a:rPr>
              <a:t> just 2 of the 11 features </a:t>
            </a:r>
            <a:r>
              <a:rPr lang="it-IT" dirty="0" err="1">
                <a:solidFill>
                  <a:srgbClr val="666666"/>
                </a:solidFill>
              </a:rPr>
              <a:t>indicated</a:t>
            </a:r>
            <a:r>
              <a:rPr lang="it-IT" dirty="0">
                <a:solidFill>
                  <a:srgbClr val="666666"/>
                </a:solidFill>
              </a:rPr>
              <a:t> to be </a:t>
            </a:r>
            <a:r>
              <a:rPr lang="it-IT" dirty="0" err="1">
                <a:solidFill>
                  <a:srgbClr val="666666"/>
                </a:solidFill>
              </a:rPr>
              <a:t>stable</a:t>
            </a:r>
            <a:r>
              <a:rPr lang="it-IT" dirty="0">
                <a:solidFill>
                  <a:srgbClr val="666666"/>
                </a:solidFill>
              </a:rPr>
              <a:t> (p </a:t>
            </a:r>
            <a:r>
              <a:rPr lang="it-IT" dirty="0" err="1">
                <a:solidFill>
                  <a:srgbClr val="666666"/>
                </a:solidFill>
              </a:rPr>
              <a:t>value</a:t>
            </a:r>
            <a:r>
              <a:rPr lang="it-IT" dirty="0">
                <a:solidFill>
                  <a:srgbClr val="666666"/>
                </a:solidFill>
              </a:rPr>
              <a:t> ≥ </a:t>
            </a:r>
            <a:r>
              <a:rPr lang="it-IT" sz="1200" dirty="0">
                <a:solidFill>
                  <a:srgbClr val="666666"/>
                </a:solidFill>
              </a:rPr>
              <a:t>0.05</a:t>
            </a:r>
            <a:r>
              <a:rPr lang="it-IT" dirty="0">
                <a:solidFill>
                  <a:srgbClr val="666666"/>
                </a:solidFill>
              </a:rPr>
              <a:t>)</a:t>
            </a:r>
            <a:r>
              <a:rPr lang="en" dirty="0">
                <a:solidFill>
                  <a:srgbClr val="666666"/>
                </a:solidFill>
              </a:rPr>
              <a:t>:</a:t>
            </a:r>
            <a:endParaRPr lang="it-IT" dirty="0" err="1">
              <a:solidFill>
                <a:srgbClr val="666666"/>
              </a:solidFill>
            </a:endParaRPr>
          </a:p>
          <a:p>
            <a:pPr>
              <a:buClr>
                <a:srgbClr val="666666"/>
              </a:buClr>
              <a:buFont typeface="Wingdings" pitchFamily="2" charset="2"/>
              <a:buChar char="§"/>
            </a:pPr>
            <a:r>
              <a:rPr lang="it-IT" sz="1200" dirty="0" err="1">
                <a:solidFill>
                  <a:srgbClr val="666666"/>
                </a:solidFill>
              </a:rPr>
              <a:t>GLCM_Sumaverage</a:t>
            </a:r>
            <a:endParaRPr lang="it-IT" sz="1200" dirty="0">
              <a:solidFill>
                <a:srgbClr val="666666"/>
              </a:solidFill>
            </a:endParaRPr>
          </a:p>
          <a:p>
            <a:pPr>
              <a:buClr>
                <a:srgbClr val="666666"/>
              </a:buClr>
              <a:buFont typeface="Wingdings" pitchFamily="2" charset="2"/>
              <a:buChar char="§"/>
            </a:pPr>
            <a:r>
              <a:rPr lang="it-IT" sz="1200" dirty="0">
                <a:solidFill>
                  <a:srgbClr val="666666"/>
                </a:solidFill>
              </a:rPr>
              <a:t>GLSZM_SZE</a:t>
            </a:r>
          </a:p>
          <a:p>
            <a:pPr>
              <a:buClr>
                <a:srgbClr val="666666"/>
              </a:buClr>
              <a:buFont typeface="Wingdings" pitchFamily="2" charset="2"/>
              <a:buChar char="§"/>
            </a:pPr>
            <a:endParaRPr lang="it-IT" dirty="0">
              <a:solidFill>
                <a:srgbClr val="666666"/>
              </a:solidFill>
            </a:endParaRPr>
          </a:p>
        </p:txBody>
      </p:sp>
      <p:pic>
        <p:nvPicPr>
          <p:cNvPr id="6" name="Immagine 5">
            <a:extLst>
              <a:ext uri="{FF2B5EF4-FFF2-40B4-BE49-F238E27FC236}">
                <a16:creationId xmlns:a16="http://schemas.microsoft.com/office/drawing/2014/main" id="{20453E1E-407F-486A-B411-ED1BC51C3A77}"/>
              </a:ext>
            </a:extLst>
          </p:cNvPr>
          <p:cNvPicPr>
            <a:picLocks noChangeAspect="1"/>
          </p:cNvPicPr>
          <p:nvPr/>
        </p:nvPicPr>
        <p:blipFill>
          <a:blip r:embed="rId3"/>
          <a:stretch>
            <a:fillRect/>
          </a:stretch>
        </p:blipFill>
        <p:spPr>
          <a:xfrm>
            <a:off x="0" y="0"/>
            <a:ext cx="564856" cy="558266"/>
          </a:xfrm>
          <a:prstGeom prst="rect">
            <a:avLst/>
          </a:prstGeom>
        </p:spPr>
      </p:pic>
      <p:pic>
        <p:nvPicPr>
          <p:cNvPr id="5" name="Immagine 4">
            <a:extLst>
              <a:ext uri="{FF2B5EF4-FFF2-40B4-BE49-F238E27FC236}">
                <a16:creationId xmlns:a16="http://schemas.microsoft.com/office/drawing/2014/main" id="{2DB50877-151E-4912-8347-4DC1DEC6B700}"/>
              </a:ext>
            </a:extLst>
          </p:cNvPr>
          <p:cNvPicPr>
            <a:picLocks noChangeAspect="1"/>
          </p:cNvPicPr>
          <p:nvPr/>
        </p:nvPicPr>
        <p:blipFill rotWithShape="1">
          <a:blip r:embed="rId4"/>
          <a:srcRect l="2697" r="3108" b="24837"/>
          <a:stretch/>
        </p:blipFill>
        <p:spPr>
          <a:xfrm>
            <a:off x="6004112" y="70597"/>
            <a:ext cx="2158254" cy="5002306"/>
          </a:xfrm>
          <a:prstGeom prst="rect">
            <a:avLst/>
          </a:prstGeom>
        </p:spPr>
      </p:pic>
    </p:spTree>
    <p:extLst>
      <p:ext uri="{BB962C8B-B14F-4D97-AF65-F5344CB8AC3E}">
        <p14:creationId xmlns:p14="http://schemas.microsoft.com/office/powerpoint/2010/main" val="4109202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Shape 120"/>
        <p:cNvGrpSpPr/>
        <p:nvPr/>
      </p:nvGrpSpPr>
      <p:grpSpPr>
        <a:xfrm>
          <a:off x="0" y="0"/>
          <a:ext cx="0" cy="0"/>
          <a:chOff x="0" y="0"/>
          <a:chExt cx="0" cy="0"/>
        </a:xfrm>
      </p:grpSpPr>
      <p:sp>
        <p:nvSpPr>
          <p:cNvPr id="122" name="Google Shape;122;p18"/>
          <p:cNvSpPr txBox="1">
            <a:spLocks noGrp="1"/>
          </p:cNvSpPr>
          <p:nvPr>
            <p:ph type="body" idx="2"/>
          </p:nvPr>
        </p:nvSpPr>
        <p:spPr>
          <a:xfrm>
            <a:off x="5077637" y="558265"/>
            <a:ext cx="3702758" cy="4249112"/>
          </a:xfrm>
          <a:prstGeom prst="rect">
            <a:avLst/>
          </a:prstGeom>
        </p:spPr>
        <p:txBody>
          <a:bodyPr spcFirstLastPara="1" wrap="square" lIns="91425" tIns="91425" rIns="91425" bIns="91425" anchor="t" anchorCtr="0">
            <a:noAutofit/>
          </a:bodyPr>
          <a:lstStyle/>
          <a:p>
            <a:pPr>
              <a:lnSpc>
                <a:spcPct val="150000"/>
              </a:lnSpc>
              <a:buClr>
                <a:schemeClr val="tx1"/>
              </a:buClr>
            </a:pPr>
            <a:r>
              <a:rPr lang="it-IT" dirty="0" err="1"/>
              <a:t>Introduction</a:t>
            </a:r>
            <a:endParaRPr lang="it-IT" dirty="0"/>
          </a:p>
          <a:p>
            <a:pPr lvl="0">
              <a:lnSpc>
                <a:spcPct val="150000"/>
              </a:lnSpc>
              <a:buClr>
                <a:schemeClr val="tx1"/>
              </a:buClr>
            </a:pPr>
            <a:r>
              <a:rPr lang="it-IT" dirty="0"/>
              <a:t>Goal of the Project &amp; Dataset</a:t>
            </a:r>
          </a:p>
          <a:p>
            <a:pPr lvl="0">
              <a:lnSpc>
                <a:spcPct val="150000"/>
              </a:lnSpc>
              <a:buClr>
                <a:schemeClr val="tx1"/>
              </a:buClr>
            </a:pPr>
            <a:r>
              <a:rPr lang="it-IT" dirty="0"/>
              <a:t>Feature </a:t>
            </a:r>
            <a:r>
              <a:rPr lang="it-IT" dirty="0" err="1"/>
              <a:t>Extraction</a:t>
            </a:r>
            <a:endParaRPr lang="it-IT" dirty="0"/>
          </a:p>
          <a:p>
            <a:pPr lvl="0">
              <a:lnSpc>
                <a:spcPct val="150000"/>
              </a:lnSpc>
              <a:buClr>
                <a:schemeClr val="tx1"/>
              </a:buClr>
            </a:pPr>
            <a:r>
              <a:rPr lang="it-IT" dirty="0"/>
              <a:t>Feature </a:t>
            </a:r>
            <a:r>
              <a:rPr lang="it-IT" dirty="0" err="1"/>
              <a:t>Selection</a:t>
            </a:r>
            <a:endParaRPr lang="it-IT" dirty="0"/>
          </a:p>
          <a:p>
            <a:pPr>
              <a:lnSpc>
                <a:spcPct val="150000"/>
              </a:lnSpc>
              <a:buClr>
                <a:schemeClr val="tx1"/>
              </a:buClr>
            </a:pPr>
            <a:r>
              <a:rPr lang="it-IT" dirty="0" err="1"/>
              <a:t>Classification</a:t>
            </a:r>
            <a:r>
              <a:rPr lang="it-IT" dirty="0"/>
              <a:t> Model</a:t>
            </a:r>
            <a:br>
              <a:rPr lang="it-IT" dirty="0"/>
            </a:br>
            <a:r>
              <a:rPr lang="it-IT" dirty="0"/>
              <a:t>- </a:t>
            </a:r>
            <a:r>
              <a:rPr lang="it-IT" sz="1400" i="1" dirty="0"/>
              <a:t>SVM</a:t>
            </a:r>
            <a:br>
              <a:rPr lang="it-IT" sz="1400" i="1" dirty="0"/>
            </a:br>
            <a:r>
              <a:rPr lang="it-IT" sz="1400" i="1" dirty="0"/>
              <a:t>- </a:t>
            </a:r>
            <a:r>
              <a:rPr lang="it-IT" sz="1400" i="1" dirty="0" err="1"/>
              <a:t>Decision</a:t>
            </a:r>
            <a:r>
              <a:rPr lang="it-IT" sz="1400" i="1" dirty="0"/>
              <a:t> </a:t>
            </a:r>
            <a:r>
              <a:rPr lang="it-IT" sz="1400" i="1" dirty="0" err="1"/>
              <a:t>Tree</a:t>
            </a:r>
            <a:br>
              <a:rPr lang="it-IT" sz="1400" i="1" dirty="0"/>
            </a:br>
            <a:r>
              <a:rPr lang="it-IT" sz="1400" i="1" dirty="0"/>
              <a:t>- K-</a:t>
            </a:r>
            <a:r>
              <a:rPr lang="it-IT" sz="1400" i="1" dirty="0" err="1"/>
              <a:t>Means</a:t>
            </a:r>
            <a:r>
              <a:rPr lang="it-IT" sz="1400" i="1" dirty="0"/>
              <a:t> Clustering</a:t>
            </a:r>
          </a:p>
          <a:p>
            <a:pPr lvl="0">
              <a:lnSpc>
                <a:spcPct val="150000"/>
              </a:lnSpc>
              <a:buClr>
                <a:schemeClr val="tx1"/>
              </a:buClr>
            </a:pPr>
            <a:r>
              <a:rPr lang="it-IT" dirty="0" err="1">
                <a:solidFill>
                  <a:srgbClr val="FF0000"/>
                </a:solidFill>
              </a:rPr>
              <a:t>Conclusions</a:t>
            </a:r>
            <a:endParaRPr lang="it-IT" dirty="0">
              <a:solidFill>
                <a:srgbClr val="FF0000"/>
              </a:solidFill>
            </a:endParaRPr>
          </a:p>
          <a:p>
            <a:pPr marL="114300" lvl="0" indent="0">
              <a:lnSpc>
                <a:spcPct val="150000"/>
              </a:lnSpc>
              <a:buClr>
                <a:schemeClr val="tx1"/>
              </a:buClr>
              <a:buNone/>
            </a:pPr>
            <a:endParaRPr lang="it-IT" dirty="0">
              <a:solidFill>
                <a:schemeClr val="tx1"/>
              </a:solidFill>
            </a:endParaRPr>
          </a:p>
        </p:txBody>
      </p:sp>
      <p:sp>
        <p:nvSpPr>
          <p:cNvPr id="123" name="Google Shape;123;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3" name="Titolo 2">
            <a:extLst>
              <a:ext uri="{FF2B5EF4-FFF2-40B4-BE49-F238E27FC236}">
                <a16:creationId xmlns:a16="http://schemas.microsoft.com/office/drawing/2014/main" id="{8374267C-8BBC-7748-A77F-D30C2483A7A1}"/>
              </a:ext>
            </a:extLst>
          </p:cNvPr>
          <p:cNvSpPr>
            <a:spLocks noGrp="1"/>
          </p:cNvSpPr>
          <p:nvPr>
            <p:ph type="title"/>
          </p:nvPr>
        </p:nvSpPr>
        <p:spPr>
          <a:xfrm>
            <a:off x="4572001" y="5110"/>
            <a:ext cx="3826932" cy="553155"/>
          </a:xfrm>
        </p:spPr>
        <p:txBody>
          <a:bodyPr/>
          <a:lstStyle/>
          <a:p>
            <a:pPr algn="ctr"/>
            <a:r>
              <a:rPr lang="it-IT">
                <a:solidFill>
                  <a:srgbClr val="666666"/>
                </a:solidFill>
              </a:rPr>
              <a:t>Table of contents</a:t>
            </a:r>
          </a:p>
        </p:txBody>
      </p:sp>
      <p:sp>
        <p:nvSpPr>
          <p:cNvPr id="12" name="CasellaDiTesto 11">
            <a:extLst>
              <a:ext uri="{FF2B5EF4-FFF2-40B4-BE49-F238E27FC236}">
                <a16:creationId xmlns:a16="http://schemas.microsoft.com/office/drawing/2014/main" id="{C55CBAEC-C30B-434C-BF51-AA22F719A3FF}"/>
              </a:ext>
            </a:extLst>
          </p:cNvPr>
          <p:cNvSpPr txBox="1"/>
          <p:nvPr/>
        </p:nvSpPr>
        <p:spPr>
          <a:xfrm>
            <a:off x="4020646" y="2216295"/>
            <a:ext cx="45719" cy="45719"/>
          </a:xfrm>
          <a:prstGeom prst="rect">
            <a:avLst/>
          </a:prstGeom>
          <a:noFill/>
        </p:spPr>
        <p:txBody>
          <a:bodyPr wrap="square" rtlCol="0">
            <a:spAutoFit/>
          </a:bodyPr>
          <a:lstStyle/>
          <a:p>
            <a:endParaRPr lang="it-IT"/>
          </a:p>
        </p:txBody>
      </p:sp>
      <p:pic>
        <p:nvPicPr>
          <p:cNvPr id="13" name="Immagine 12">
            <a:extLst>
              <a:ext uri="{FF2B5EF4-FFF2-40B4-BE49-F238E27FC236}">
                <a16:creationId xmlns:a16="http://schemas.microsoft.com/office/drawing/2014/main" id="{E243DAC5-4A08-6B43-A0CA-E011016D3F7E}"/>
              </a:ext>
            </a:extLst>
          </p:cNvPr>
          <p:cNvPicPr>
            <a:picLocks noChangeAspect="1"/>
          </p:cNvPicPr>
          <p:nvPr/>
        </p:nvPicPr>
        <p:blipFill>
          <a:blip r:embed="rId4"/>
          <a:stretch>
            <a:fillRect/>
          </a:stretch>
        </p:blipFill>
        <p:spPr>
          <a:xfrm>
            <a:off x="8579144" y="0"/>
            <a:ext cx="564856" cy="55826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D69B59C9-A669-434A-B9F6-037CA9F93F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20</a:t>
            </a:fld>
            <a:endParaRPr lang="it-IT"/>
          </a:p>
        </p:txBody>
      </p:sp>
      <p:sp>
        <p:nvSpPr>
          <p:cNvPr id="9" name="Google Shape;137;p20">
            <a:extLst>
              <a:ext uri="{FF2B5EF4-FFF2-40B4-BE49-F238E27FC236}">
                <a16:creationId xmlns:a16="http://schemas.microsoft.com/office/drawing/2014/main" id="{7AB94D48-BBD7-2D46-AE11-602A010F8CEA}"/>
              </a:ext>
            </a:extLst>
          </p:cNvPr>
          <p:cNvSpPr txBox="1">
            <a:spLocks/>
          </p:cNvSpPr>
          <p:nvPr/>
        </p:nvSpPr>
        <p:spPr>
          <a:xfrm>
            <a:off x="211755" y="280312"/>
            <a:ext cx="4911573" cy="4469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127000" indent="0">
              <a:buClr>
                <a:srgbClr val="666666"/>
              </a:buClr>
              <a:buNone/>
            </a:pPr>
            <a:endParaRPr lang="it-IT" dirty="0" err="1">
              <a:solidFill>
                <a:srgbClr val="666666"/>
              </a:solidFill>
            </a:endParaRPr>
          </a:p>
          <a:p>
            <a:pPr marL="127000" indent="0">
              <a:buClr>
                <a:srgbClr val="666666"/>
              </a:buClr>
              <a:buNone/>
            </a:pPr>
            <a:endParaRPr lang="it-IT" dirty="0">
              <a:solidFill>
                <a:srgbClr val="666666"/>
              </a:solidFill>
            </a:endParaRPr>
          </a:p>
          <a:p>
            <a:pPr marL="127000" indent="0">
              <a:buClr>
                <a:srgbClr val="666666"/>
              </a:buClr>
              <a:buNone/>
            </a:pPr>
            <a:r>
              <a:rPr lang="it-IT" dirty="0" err="1">
                <a:solidFill>
                  <a:srgbClr val="666666"/>
                </a:solidFill>
              </a:rPr>
              <a:t>Finally</a:t>
            </a:r>
            <a:r>
              <a:rPr lang="it-IT" dirty="0">
                <a:solidFill>
                  <a:srgbClr val="666666"/>
                </a:solidFill>
              </a:rPr>
              <a:t> 10 out of 31 </a:t>
            </a:r>
            <a:r>
              <a:rPr lang="it-IT" dirty="0" err="1">
                <a:solidFill>
                  <a:srgbClr val="666666"/>
                </a:solidFill>
              </a:rPr>
              <a:t>reliable</a:t>
            </a:r>
            <a:r>
              <a:rPr lang="it-IT" dirty="0">
                <a:solidFill>
                  <a:srgbClr val="666666"/>
                </a:solidFill>
              </a:rPr>
              <a:t> features </a:t>
            </a:r>
            <a:r>
              <a:rPr lang="it-IT" dirty="0" err="1">
                <a:solidFill>
                  <a:srgbClr val="666666"/>
                </a:solidFill>
              </a:rPr>
              <a:t>extracted</a:t>
            </a:r>
            <a:r>
              <a:rPr lang="it-IT" dirty="0">
                <a:solidFill>
                  <a:srgbClr val="666666"/>
                </a:solidFill>
              </a:rPr>
              <a:t> </a:t>
            </a:r>
            <a:r>
              <a:rPr lang="it-IT" dirty="0" err="1">
                <a:solidFill>
                  <a:srgbClr val="666666"/>
                </a:solidFill>
              </a:rPr>
              <a:t>using</a:t>
            </a:r>
            <a:r>
              <a:rPr lang="it-IT" dirty="0">
                <a:solidFill>
                  <a:srgbClr val="666666"/>
                </a:solidFill>
              </a:rPr>
              <a:t> a test-</a:t>
            </a:r>
            <a:r>
              <a:rPr lang="it-IT" dirty="0" err="1">
                <a:solidFill>
                  <a:srgbClr val="666666"/>
                </a:solidFill>
              </a:rPr>
              <a:t>retest</a:t>
            </a:r>
            <a:r>
              <a:rPr lang="it-IT" dirty="0">
                <a:solidFill>
                  <a:srgbClr val="666666"/>
                </a:solidFill>
              </a:rPr>
              <a:t> </a:t>
            </a:r>
            <a:r>
              <a:rPr lang="it-IT" dirty="0" err="1">
                <a:solidFill>
                  <a:srgbClr val="666666"/>
                </a:solidFill>
              </a:rPr>
              <a:t>experiment</a:t>
            </a:r>
            <a:r>
              <a:rPr lang="it-IT" dirty="0">
                <a:solidFill>
                  <a:srgbClr val="666666"/>
                </a:solidFill>
              </a:rPr>
              <a:t> (ICC ≥ 0.6) </a:t>
            </a:r>
            <a:r>
              <a:rPr lang="it-IT" dirty="0" err="1">
                <a:solidFill>
                  <a:srgbClr val="666666"/>
                </a:solidFill>
              </a:rPr>
              <a:t>have</a:t>
            </a:r>
            <a:r>
              <a:rPr lang="it-IT" dirty="0">
                <a:solidFill>
                  <a:srgbClr val="666666"/>
                </a:solidFill>
              </a:rPr>
              <a:t> </a:t>
            </a:r>
            <a:r>
              <a:rPr lang="it-IT" dirty="0" err="1">
                <a:solidFill>
                  <a:srgbClr val="666666"/>
                </a:solidFill>
              </a:rPr>
              <a:t>been</a:t>
            </a:r>
            <a:r>
              <a:rPr lang="it-IT" dirty="0">
                <a:solidFill>
                  <a:srgbClr val="666666"/>
                </a:solidFill>
              </a:rPr>
              <a:t> </a:t>
            </a:r>
            <a:r>
              <a:rPr lang="it-IT" dirty="0" err="1">
                <a:solidFill>
                  <a:srgbClr val="666666"/>
                </a:solidFill>
              </a:rPr>
              <a:t>selected</a:t>
            </a:r>
            <a:r>
              <a:rPr lang="it-IT" dirty="0">
                <a:solidFill>
                  <a:srgbClr val="666666"/>
                </a:solidFill>
              </a:rPr>
              <a:t>.</a:t>
            </a:r>
          </a:p>
          <a:p>
            <a:pPr marL="127000" indent="0">
              <a:buClr>
                <a:srgbClr val="666666"/>
              </a:buClr>
              <a:buNone/>
            </a:pPr>
            <a:endParaRPr lang="it-IT" dirty="0">
              <a:solidFill>
                <a:srgbClr val="666666"/>
              </a:solidFill>
            </a:endParaRPr>
          </a:p>
          <a:p>
            <a:pPr marL="127000" indent="0">
              <a:buClr>
                <a:srgbClr val="666666"/>
              </a:buClr>
              <a:buNone/>
            </a:pPr>
            <a:r>
              <a:rPr lang="it-IT" dirty="0">
                <a:solidFill>
                  <a:srgbClr val="666666"/>
                </a:solidFill>
              </a:rPr>
              <a:t>The features </a:t>
            </a:r>
            <a:r>
              <a:rPr lang="it-IT" dirty="0" err="1">
                <a:solidFill>
                  <a:srgbClr val="666666"/>
                </a:solidFill>
              </a:rPr>
              <a:t>selected</a:t>
            </a:r>
            <a:r>
              <a:rPr lang="it-IT" dirty="0">
                <a:solidFill>
                  <a:srgbClr val="666666"/>
                </a:solidFill>
              </a:rPr>
              <a:t> are </a:t>
            </a:r>
            <a:r>
              <a:rPr lang="it-IT" dirty="0" err="1">
                <a:solidFill>
                  <a:srgbClr val="666666"/>
                </a:solidFill>
              </a:rPr>
              <a:t>mainly</a:t>
            </a:r>
            <a:r>
              <a:rPr lang="it-IT" dirty="0">
                <a:solidFill>
                  <a:srgbClr val="666666"/>
                </a:solidFill>
              </a:rPr>
              <a:t> good </a:t>
            </a:r>
            <a:r>
              <a:rPr lang="it-IT" dirty="0" err="1">
                <a:solidFill>
                  <a:srgbClr val="666666"/>
                </a:solidFill>
              </a:rPr>
              <a:t>because</a:t>
            </a:r>
            <a:r>
              <a:rPr lang="it-IT" dirty="0">
                <a:solidFill>
                  <a:srgbClr val="666666"/>
                </a:solidFill>
              </a:rPr>
              <a:t> </a:t>
            </a:r>
            <a:r>
              <a:rPr lang="it-IT" dirty="0" err="1">
                <a:solidFill>
                  <a:srgbClr val="666666"/>
                </a:solidFill>
              </a:rPr>
              <a:t>they</a:t>
            </a:r>
            <a:r>
              <a:rPr lang="it-IT" dirty="0">
                <a:solidFill>
                  <a:srgbClr val="666666"/>
                </a:solidFill>
              </a:rPr>
              <a:t> can be </a:t>
            </a:r>
            <a:r>
              <a:rPr lang="it-IT" dirty="0" err="1">
                <a:solidFill>
                  <a:srgbClr val="666666"/>
                </a:solidFill>
              </a:rPr>
              <a:t>considered</a:t>
            </a:r>
            <a:r>
              <a:rPr lang="it-IT" dirty="0">
                <a:solidFill>
                  <a:srgbClr val="666666"/>
                </a:solidFill>
              </a:rPr>
              <a:t> </a:t>
            </a:r>
            <a:r>
              <a:rPr lang="it-IT" dirty="0" err="1">
                <a:solidFill>
                  <a:srgbClr val="666666"/>
                </a:solidFill>
              </a:rPr>
              <a:t>reliable</a:t>
            </a:r>
            <a:r>
              <a:rPr lang="it-IT" dirty="0">
                <a:solidFill>
                  <a:srgbClr val="666666"/>
                </a:solidFill>
              </a:rPr>
              <a:t> over time, </a:t>
            </a:r>
            <a:r>
              <a:rPr lang="it-IT" dirty="0" err="1">
                <a:solidFill>
                  <a:srgbClr val="666666"/>
                </a:solidFill>
              </a:rPr>
              <a:t>but</a:t>
            </a:r>
            <a:r>
              <a:rPr lang="it-IT" dirty="0">
                <a:solidFill>
                  <a:srgbClr val="666666"/>
                </a:solidFill>
              </a:rPr>
              <a:t> the </a:t>
            </a:r>
            <a:r>
              <a:rPr lang="it-IT" dirty="0" err="1">
                <a:solidFill>
                  <a:srgbClr val="666666"/>
                </a:solidFill>
              </a:rPr>
              <a:t>final</a:t>
            </a:r>
            <a:r>
              <a:rPr lang="it-IT" dirty="0">
                <a:solidFill>
                  <a:srgbClr val="666666"/>
                </a:solidFill>
              </a:rPr>
              <a:t> model </a:t>
            </a:r>
            <a:r>
              <a:rPr lang="it-IT" dirty="0" err="1">
                <a:solidFill>
                  <a:srgbClr val="666666"/>
                </a:solidFill>
              </a:rPr>
              <a:t>could</a:t>
            </a:r>
            <a:r>
              <a:rPr lang="it-IT" dirty="0">
                <a:solidFill>
                  <a:srgbClr val="666666"/>
                </a:solidFill>
              </a:rPr>
              <a:t> </a:t>
            </a:r>
            <a:r>
              <a:rPr lang="it-IT" dirty="0" err="1">
                <a:solidFill>
                  <a:srgbClr val="666666"/>
                </a:solidFill>
              </a:rPr>
              <a:t>have</a:t>
            </a:r>
            <a:r>
              <a:rPr lang="it-IT" dirty="0">
                <a:solidFill>
                  <a:srgbClr val="666666"/>
                </a:solidFill>
              </a:rPr>
              <a:t> </a:t>
            </a:r>
            <a:r>
              <a:rPr lang="it-IT" dirty="0" err="1">
                <a:solidFill>
                  <a:srgbClr val="666666"/>
                </a:solidFill>
              </a:rPr>
              <a:t>problem</a:t>
            </a:r>
            <a:r>
              <a:rPr lang="it-IT" dirty="0">
                <a:solidFill>
                  <a:srgbClr val="666666"/>
                </a:solidFill>
              </a:rPr>
              <a:t> </a:t>
            </a:r>
            <a:r>
              <a:rPr lang="it-IT" dirty="0" err="1">
                <a:solidFill>
                  <a:srgbClr val="666666"/>
                </a:solidFill>
              </a:rPr>
              <a:t>when</a:t>
            </a:r>
            <a:r>
              <a:rPr lang="it-IT" dirty="0">
                <a:solidFill>
                  <a:srgbClr val="666666"/>
                </a:solidFill>
              </a:rPr>
              <a:t> new data come </a:t>
            </a:r>
            <a:r>
              <a:rPr lang="it-IT" dirty="0" err="1">
                <a:solidFill>
                  <a:srgbClr val="666666"/>
                </a:solidFill>
              </a:rPr>
              <a:t>segmented</a:t>
            </a:r>
            <a:r>
              <a:rPr lang="it-IT" dirty="0">
                <a:solidFill>
                  <a:srgbClr val="666666"/>
                </a:solidFill>
              </a:rPr>
              <a:t> or </a:t>
            </a:r>
            <a:r>
              <a:rPr lang="it-IT" dirty="0" err="1">
                <a:solidFill>
                  <a:srgbClr val="666666"/>
                </a:solidFill>
              </a:rPr>
              <a:t>reconstructed</a:t>
            </a:r>
            <a:r>
              <a:rPr lang="it-IT" dirty="0">
                <a:solidFill>
                  <a:srgbClr val="666666"/>
                </a:solidFill>
              </a:rPr>
              <a:t> in a </a:t>
            </a:r>
            <a:r>
              <a:rPr lang="it-IT" dirty="0" err="1">
                <a:solidFill>
                  <a:srgbClr val="666666"/>
                </a:solidFill>
              </a:rPr>
              <a:t>different</a:t>
            </a:r>
            <a:r>
              <a:rPr lang="it-IT" dirty="0">
                <a:solidFill>
                  <a:srgbClr val="666666"/>
                </a:solidFill>
              </a:rPr>
              <a:t> way of the </a:t>
            </a:r>
            <a:r>
              <a:rPr lang="it-IT" dirty="0" err="1">
                <a:solidFill>
                  <a:srgbClr val="666666"/>
                </a:solidFill>
              </a:rPr>
              <a:t>original</a:t>
            </a:r>
            <a:r>
              <a:rPr lang="it-IT" dirty="0">
                <a:solidFill>
                  <a:srgbClr val="666666"/>
                </a:solidFill>
              </a:rPr>
              <a:t> training data.</a:t>
            </a:r>
          </a:p>
        </p:txBody>
      </p:sp>
      <p:pic>
        <p:nvPicPr>
          <p:cNvPr id="6" name="Immagine 5">
            <a:extLst>
              <a:ext uri="{FF2B5EF4-FFF2-40B4-BE49-F238E27FC236}">
                <a16:creationId xmlns:a16="http://schemas.microsoft.com/office/drawing/2014/main" id="{20453E1E-407F-486A-B411-ED1BC51C3A77}"/>
              </a:ext>
            </a:extLst>
          </p:cNvPr>
          <p:cNvPicPr>
            <a:picLocks noChangeAspect="1"/>
          </p:cNvPicPr>
          <p:nvPr/>
        </p:nvPicPr>
        <p:blipFill>
          <a:blip r:embed="rId3"/>
          <a:stretch>
            <a:fillRect/>
          </a:stretch>
        </p:blipFill>
        <p:spPr>
          <a:xfrm>
            <a:off x="0" y="0"/>
            <a:ext cx="564856" cy="558266"/>
          </a:xfrm>
          <a:prstGeom prst="rect">
            <a:avLst/>
          </a:prstGeom>
        </p:spPr>
      </p:pic>
      <p:pic>
        <p:nvPicPr>
          <p:cNvPr id="5" name="Immagine 4">
            <a:extLst>
              <a:ext uri="{FF2B5EF4-FFF2-40B4-BE49-F238E27FC236}">
                <a16:creationId xmlns:a16="http://schemas.microsoft.com/office/drawing/2014/main" id="{2DB50877-151E-4912-8347-4DC1DEC6B700}"/>
              </a:ext>
            </a:extLst>
          </p:cNvPr>
          <p:cNvPicPr>
            <a:picLocks noChangeAspect="1"/>
          </p:cNvPicPr>
          <p:nvPr/>
        </p:nvPicPr>
        <p:blipFill rotWithShape="1">
          <a:blip r:embed="rId4"/>
          <a:srcRect b="11761"/>
          <a:stretch/>
        </p:blipFill>
        <p:spPr>
          <a:xfrm>
            <a:off x="6151196" y="70597"/>
            <a:ext cx="2226321" cy="4924985"/>
          </a:xfrm>
          <a:prstGeom prst="rect">
            <a:avLst/>
          </a:prstGeom>
        </p:spPr>
      </p:pic>
    </p:spTree>
    <p:extLst>
      <p:ext uri="{BB962C8B-B14F-4D97-AF65-F5344CB8AC3E}">
        <p14:creationId xmlns:p14="http://schemas.microsoft.com/office/powerpoint/2010/main" val="2404084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5000" r="-27000"/>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solidFill>
                  <a:srgbClr val="666666"/>
                </a:solidFill>
              </a:rPr>
              <a:t>5.</a:t>
            </a:r>
            <a:endParaRPr sz="4800" b="1" dirty="0">
              <a:solidFill>
                <a:srgbClr val="666666"/>
              </a:solidFill>
            </a:endParaRPr>
          </a:p>
          <a:p>
            <a:pPr marL="0" lvl="0" indent="0" algn="l" rtl="0">
              <a:spcBef>
                <a:spcPts val="0"/>
              </a:spcBef>
              <a:spcAft>
                <a:spcPts val="0"/>
              </a:spcAft>
              <a:buNone/>
            </a:pPr>
            <a:r>
              <a:rPr lang="it-IT" dirty="0" err="1">
                <a:solidFill>
                  <a:srgbClr val="666666"/>
                </a:solidFill>
              </a:rPr>
              <a:t>Classification</a:t>
            </a:r>
            <a:r>
              <a:rPr lang="it-IT" dirty="0">
                <a:solidFill>
                  <a:srgbClr val="666666"/>
                </a:solidFill>
              </a:rPr>
              <a:t> model</a:t>
            </a:r>
            <a:endParaRPr dirty="0">
              <a:solidFill>
                <a:srgbClr val="666666"/>
              </a:solidFill>
            </a:endParaRPr>
          </a:p>
        </p:txBody>
      </p:sp>
      <p:sp>
        <p:nvSpPr>
          <p:cNvPr id="137" name="Google Shape;137;p20"/>
          <p:cNvSpPr txBox="1">
            <a:spLocks noGrp="1"/>
          </p:cNvSpPr>
          <p:nvPr>
            <p:ph type="subTitle" idx="1"/>
          </p:nvPr>
        </p:nvSpPr>
        <p:spPr>
          <a:xfrm>
            <a:off x="159488" y="3983050"/>
            <a:ext cx="2141712" cy="96109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it-IT" dirty="0"/>
              <a:t>SVM</a:t>
            </a:r>
          </a:p>
          <a:p>
            <a:pPr marL="285750" lvl="0" indent="-285750" algn="l" rtl="0">
              <a:spcBef>
                <a:spcPts val="0"/>
              </a:spcBef>
              <a:spcAft>
                <a:spcPts val="0"/>
              </a:spcAft>
              <a:buFont typeface="Arial" panose="020B0604020202020204" pitchFamily="34" charset="0"/>
              <a:buChar char="•"/>
            </a:pPr>
            <a:r>
              <a:rPr lang="it-IT" dirty="0" err="1"/>
              <a:t>Decision</a:t>
            </a:r>
            <a:r>
              <a:rPr lang="it-IT" dirty="0"/>
              <a:t> </a:t>
            </a:r>
            <a:r>
              <a:rPr lang="it-IT" dirty="0" err="1"/>
              <a:t>Tree</a:t>
            </a:r>
            <a:endParaRPr lang="it-IT" dirty="0"/>
          </a:p>
          <a:p>
            <a:pPr marL="285750" lvl="0" indent="-285750" algn="l" rtl="0">
              <a:spcBef>
                <a:spcPts val="0"/>
              </a:spcBef>
              <a:spcAft>
                <a:spcPts val="0"/>
              </a:spcAft>
              <a:buFont typeface="Arial" panose="020B0604020202020204" pitchFamily="34" charset="0"/>
              <a:buChar char="•"/>
            </a:pPr>
            <a:r>
              <a:rPr lang="it-IT" dirty="0"/>
              <a:t>k-</a:t>
            </a:r>
            <a:r>
              <a:rPr lang="it-IT" dirty="0" err="1"/>
              <a:t>Means</a:t>
            </a:r>
            <a:r>
              <a:rPr lang="it-IT" dirty="0"/>
              <a:t> Clustering </a:t>
            </a:r>
          </a:p>
          <a:p>
            <a:pPr marL="0" lvl="0" indent="0" algn="l" rtl="0">
              <a:spcBef>
                <a:spcPts val="0"/>
              </a:spcBef>
              <a:spcAft>
                <a:spcPts val="0"/>
              </a:spcAft>
            </a:pPr>
            <a:endParaRPr dirty="0"/>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4"/>
          <a:stretch>
            <a:fillRect/>
          </a:stretch>
        </p:blipFill>
        <p:spPr>
          <a:xfrm>
            <a:off x="-5328" y="5067"/>
            <a:ext cx="564856" cy="558266"/>
          </a:xfrm>
          <a:prstGeom prst="rect">
            <a:avLst/>
          </a:prstGeom>
        </p:spPr>
      </p:pic>
    </p:spTree>
    <p:extLst>
      <p:ext uri="{BB962C8B-B14F-4D97-AF65-F5344CB8AC3E}">
        <p14:creationId xmlns:p14="http://schemas.microsoft.com/office/powerpoint/2010/main" val="23385753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5" name="Google Shape;361;p33">
            <a:extLst>
              <a:ext uri="{FF2B5EF4-FFF2-40B4-BE49-F238E27FC236}">
                <a16:creationId xmlns:a16="http://schemas.microsoft.com/office/drawing/2014/main" id="{BB0826FB-4182-7C49-B6EB-E1D7A3F26615}"/>
              </a:ext>
            </a:extLst>
          </p:cNvPr>
          <p:cNvSpPr/>
          <p:nvPr/>
        </p:nvSpPr>
        <p:spPr>
          <a:xfrm>
            <a:off x="5967647" y="797092"/>
            <a:ext cx="1934679" cy="1272339"/>
          </a:xfrm>
          <a:prstGeom prst="chevron">
            <a:avLst>
              <a:gd name="adj" fmla="val 29853"/>
            </a:avLst>
          </a:prstGeom>
          <a:solidFill>
            <a:srgbClr val="F670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FFFFFF"/>
                </a:solidFill>
                <a:latin typeface="Nunito Sans"/>
                <a:ea typeface="Nunito Sans"/>
                <a:cs typeface="Nunito Sans"/>
                <a:sym typeface="Nunito Sans"/>
              </a:rPr>
              <a:t>Cross validation </a:t>
            </a:r>
            <a:r>
              <a:rPr lang="it-IT" b="1" dirty="0">
                <a:solidFill>
                  <a:srgbClr val="FFFFFF"/>
                </a:solidFill>
                <a:latin typeface="Nunito Sans"/>
                <a:ea typeface="Nunito Sans"/>
                <a:cs typeface="Nunito Sans"/>
                <a:sym typeface="Nunito Sans"/>
              </a:rPr>
              <a:t>training</a:t>
            </a:r>
            <a:endParaRPr b="1" dirty="0">
              <a:solidFill>
                <a:srgbClr val="FFFFFF"/>
              </a:solidFill>
              <a:latin typeface="Nunito Sans"/>
              <a:ea typeface="Nunito Sans"/>
              <a:cs typeface="Nunito Sans"/>
              <a:sym typeface="Nunito Sans"/>
            </a:endParaRPr>
          </a:p>
        </p:txBody>
      </p:sp>
      <p:sp>
        <p:nvSpPr>
          <p:cNvPr id="6" name="Google Shape;363;p33">
            <a:extLst>
              <a:ext uri="{FF2B5EF4-FFF2-40B4-BE49-F238E27FC236}">
                <a16:creationId xmlns:a16="http://schemas.microsoft.com/office/drawing/2014/main" id="{18AF8F1C-2396-234F-984C-A8F113CBF408}"/>
              </a:ext>
            </a:extLst>
          </p:cNvPr>
          <p:cNvSpPr/>
          <p:nvPr/>
        </p:nvSpPr>
        <p:spPr>
          <a:xfrm>
            <a:off x="7244093" y="637134"/>
            <a:ext cx="1861391" cy="1592253"/>
          </a:xfrm>
          <a:prstGeom prst="chevron">
            <a:avLst>
              <a:gd name="adj" fmla="val 29853"/>
            </a:avLst>
          </a:prstGeom>
          <a:solidFill>
            <a:srgbClr val="ED0036">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IT" b="1" dirty="0">
                <a:solidFill>
                  <a:srgbClr val="FFFFFF"/>
                </a:solidFill>
                <a:latin typeface="Nunito Sans"/>
                <a:ea typeface="Nunito Sans"/>
                <a:cs typeface="Nunito Sans"/>
                <a:sym typeface="Nunito Sans"/>
              </a:rPr>
              <a:t>Model</a:t>
            </a:r>
          </a:p>
          <a:p>
            <a:pPr marL="0" lvl="0" indent="0" algn="ctr" rtl="0">
              <a:spcBef>
                <a:spcPts val="0"/>
              </a:spcBef>
              <a:spcAft>
                <a:spcPts val="0"/>
              </a:spcAft>
              <a:buNone/>
            </a:pPr>
            <a:r>
              <a:rPr lang="it-IT" b="1" dirty="0">
                <a:solidFill>
                  <a:srgbClr val="FFFFFF"/>
                </a:solidFill>
                <a:latin typeface="Nunito Sans"/>
                <a:ea typeface="Nunito Sans"/>
                <a:cs typeface="Nunito Sans"/>
                <a:sym typeface="Nunito Sans"/>
              </a:rPr>
              <a:t>score</a:t>
            </a:r>
            <a:endParaRPr b="1" dirty="0">
              <a:solidFill>
                <a:srgbClr val="FFFFFF"/>
              </a:solidFill>
              <a:latin typeface="Nunito Sans"/>
              <a:ea typeface="Nunito Sans"/>
              <a:cs typeface="Nunito Sans"/>
              <a:sym typeface="Nunito Sans"/>
            </a:endParaRPr>
          </a:p>
        </p:txBody>
      </p:sp>
      <p:sp>
        <p:nvSpPr>
          <p:cNvPr id="7" name="Google Shape;364;p33">
            <a:extLst>
              <a:ext uri="{FF2B5EF4-FFF2-40B4-BE49-F238E27FC236}">
                <a16:creationId xmlns:a16="http://schemas.microsoft.com/office/drawing/2014/main" id="{6B9D8DEB-8AD0-1E47-99D0-B63241E3F734}"/>
              </a:ext>
            </a:extLst>
          </p:cNvPr>
          <p:cNvSpPr/>
          <p:nvPr/>
        </p:nvSpPr>
        <p:spPr>
          <a:xfrm>
            <a:off x="4937745" y="947964"/>
            <a:ext cx="1520792" cy="970597"/>
          </a:xfrm>
          <a:prstGeom prst="chevron">
            <a:avLst>
              <a:gd name="adj" fmla="val 29853"/>
            </a:avLst>
          </a:prstGeom>
          <a:solidFill>
            <a:srgbClr val="FFA400">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FFFFFF"/>
                </a:solidFill>
                <a:latin typeface="Nunito Sans"/>
                <a:ea typeface="Nunito Sans"/>
                <a:cs typeface="Nunito Sans"/>
                <a:sym typeface="Nunito Sans"/>
              </a:rPr>
              <a:t>Feature selection</a:t>
            </a:r>
            <a:endParaRPr b="1" dirty="0">
              <a:solidFill>
                <a:srgbClr val="FFFFFF"/>
              </a:solidFill>
              <a:latin typeface="Nunito Sans"/>
              <a:ea typeface="Nunito Sans"/>
              <a:cs typeface="Nunito Sans"/>
              <a:sym typeface="Nunito Sans"/>
            </a:endParaRPr>
          </a:p>
        </p:txBody>
      </p:sp>
      <p:sp>
        <p:nvSpPr>
          <p:cNvPr id="9" name="Google Shape;137;p20">
            <a:extLst>
              <a:ext uri="{FF2B5EF4-FFF2-40B4-BE49-F238E27FC236}">
                <a16:creationId xmlns:a16="http://schemas.microsoft.com/office/drawing/2014/main" id="{0C1BDAB1-297B-314D-ABAA-0056AEB5E1CB}"/>
              </a:ext>
            </a:extLst>
          </p:cNvPr>
          <p:cNvSpPr txBox="1">
            <a:spLocks/>
          </p:cNvSpPr>
          <p:nvPr/>
        </p:nvSpPr>
        <p:spPr>
          <a:xfrm>
            <a:off x="188958" y="815661"/>
            <a:ext cx="4575531" cy="38501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4-fold cross validatio</a:t>
            </a:r>
            <a:r>
              <a:rPr lang="it-IT" sz="2000" i="0" dirty="0">
                <a:solidFill>
                  <a:srgbClr val="666666"/>
                </a:solidFill>
              </a:rPr>
              <a:t>n</a:t>
            </a:r>
            <a:endParaRPr lang="en" sz="2000" i="0" dirty="0">
              <a:solidFill>
                <a:srgbClr val="666666"/>
              </a:solidFill>
            </a:endParaRPr>
          </a:p>
          <a:p>
            <a:pPr marL="0" indent="0">
              <a:spcBef>
                <a:spcPts val="0"/>
              </a:spcBef>
              <a:buNone/>
            </a:pPr>
            <a:endParaRPr lang="en" sz="2000" i="0" dirty="0">
              <a:solidFill>
                <a:srgbClr val="666666"/>
              </a:solidFill>
              <a:effectLst/>
            </a:endParaRPr>
          </a:p>
          <a:p>
            <a:pPr marL="0" indent="0">
              <a:spcBef>
                <a:spcPts val="0"/>
              </a:spcBef>
              <a:buNone/>
            </a:pPr>
            <a:r>
              <a:rPr lang="it-IT" sz="1400" dirty="0" err="1">
                <a:solidFill>
                  <a:srgbClr val="666666"/>
                </a:solidFill>
              </a:rPr>
              <a:t>All</a:t>
            </a:r>
            <a:r>
              <a:rPr lang="it-IT" sz="1400" dirty="0">
                <a:solidFill>
                  <a:srgbClr val="666666"/>
                </a:solidFill>
              </a:rPr>
              <a:t> the 3 </a:t>
            </a:r>
            <a:r>
              <a:rPr lang="it-IT" sz="1400" dirty="0" err="1">
                <a:solidFill>
                  <a:srgbClr val="666666"/>
                </a:solidFill>
              </a:rPr>
              <a:t>classification</a:t>
            </a:r>
            <a:r>
              <a:rPr lang="it-IT" sz="1400" dirty="0">
                <a:solidFill>
                  <a:srgbClr val="666666"/>
                </a:solidFill>
              </a:rPr>
              <a:t> models</a:t>
            </a:r>
            <a:r>
              <a:rPr lang="en" sz="1400" dirty="0">
                <a:solidFill>
                  <a:srgbClr val="666666"/>
                </a:solidFill>
              </a:rPr>
              <a:t> </a:t>
            </a:r>
            <a:r>
              <a:rPr lang="it-IT" sz="1400" dirty="0" err="1">
                <a:solidFill>
                  <a:srgbClr val="666666"/>
                </a:solidFill>
              </a:rPr>
              <a:t>implemented</a:t>
            </a:r>
            <a:r>
              <a:rPr lang="it-IT" sz="1400" dirty="0">
                <a:solidFill>
                  <a:srgbClr val="666666"/>
                </a:solidFill>
              </a:rPr>
              <a:t> are </a:t>
            </a:r>
            <a:r>
              <a:rPr lang="it-IT" sz="1400" dirty="0" err="1">
                <a:solidFill>
                  <a:srgbClr val="666666"/>
                </a:solidFill>
              </a:rPr>
              <a:t>based</a:t>
            </a:r>
            <a:r>
              <a:rPr lang="it-IT" sz="1400" dirty="0">
                <a:solidFill>
                  <a:srgbClr val="666666"/>
                </a:solidFill>
              </a:rPr>
              <a:t> </a:t>
            </a:r>
            <a:r>
              <a:rPr lang="en" sz="1400" dirty="0">
                <a:solidFill>
                  <a:srgbClr val="666666"/>
                </a:solidFill>
              </a:rPr>
              <a:t>on </a:t>
            </a:r>
            <a:r>
              <a:rPr lang="it-IT" sz="1400" dirty="0" err="1">
                <a:solidFill>
                  <a:srgbClr val="666666"/>
                </a:solidFill>
              </a:rPr>
              <a:t>stratified</a:t>
            </a:r>
            <a:r>
              <a:rPr lang="en" sz="1400" dirty="0">
                <a:solidFill>
                  <a:srgbClr val="666666"/>
                </a:solidFill>
              </a:rPr>
              <a:t> 4-fold cross validation.</a:t>
            </a:r>
          </a:p>
          <a:p>
            <a:pPr marL="0" indent="0">
              <a:spcBef>
                <a:spcPts val="0"/>
              </a:spcBef>
              <a:buNone/>
            </a:pPr>
            <a:r>
              <a:rPr lang="it-IT" sz="1400" dirty="0">
                <a:solidFill>
                  <a:srgbClr val="666666"/>
                </a:solidFill>
              </a:rPr>
              <a:t>The dataset </a:t>
            </a:r>
            <a:r>
              <a:rPr lang="it-IT" sz="1400" dirty="0" err="1">
                <a:solidFill>
                  <a:srgbClr val="666666"/>
                </a:solidFill>
              </a:rPr>
              <a:t>is</a:t>
            </a:r>
            <a:r>
              <a:rPr lang="it-IT" sz="1400" dirty="0">
                <a:solidFill>
                  <a:srgbClr val="666666"/>
                </a:solidFill>
              </a:rPr>
              <a:t> </a:t>
            </a:r>
            <a:r>
              <a:rPr lang="it-IT" sz="1400" dirty="0" err="1">
                <a:solidFill>
                  <a:srgbClr val="666666"/>
                </a:solidFill>
              </a:rPr>
              <a:t>splitted</a:t>
            </a:r>
            <a:r>
              <a:rPr lang="it-IT" sz="1400" dirty="0">
                <a:solidFill>
                  <a:srgbClr val="666666"/>
                </a:solidFill>
              </a:rPr>
              <a:t> </a:t>
            </a:r>
            <a:r>
              <a:rPr lang="en" sz="1400" dirty="0">
                <a:solidFill>
                  <a:srgbClr val="666666"/>
                </a:solidFill>
              </a:rPr>
              <a:t>into 4 subsets </a:t>
            </a:r>
            <a:r>
              <a:rPr lang="it-IT" sz="1400" dirty="0">
                <a:solidFill>
                  <a:srgbClr val="666666"/>
                </a:solidFill>
              </a:rPr>
              <a:t>and </a:t>
            </a:r>
            <a:r>
              <a:rPr lang="it-IT" sz="1400" dirty="0" err="1">
                <a:solidFill>
                  <a:srgbClr val="666666"/>
                </a:solidFill>
              </a:rPr>
              <a:t>iteratively</a:t>
            </a:r>
            <a:r>
              <a:rPr lang="it-IT" sz="1400" dirty="0">
                <a:solidFill>
                  <a:srgbClr val="666666"/>
                </a:solidFill>
              </a:rPr>
              <a:t> 3 subsets are </a:t>
            </a:r>
            <a:r>
              <a:rPr lang="it-IT" sz="1400" dirty="0" err="1">
                <a:solidFill>
                  <a:srgbClr val="666666"/>
                </a:solidFill>
              </a:rPr>
              <a:t>selected</a:t>
            </a:r>
            <a:r>
              <a:rPr lang="it-IT" sz="1400" dirty="0">
                <a:solidFill>
                  <a:srgbClr val="666666"/>
                </a:solidFill>
              </a:rPr>
              <a:t> </a:t>
            </a:r>
            <a:r>
              <a:rPr lang="it-IT" sz="1400" dirty="0" err="1">
                <a:solidFill>
                  <a:srgbClr val="666666"/>
                </a:solidFill>
              </a:rPr>
              <a:t>as</a:t>
            </a:r>
            <a:r>
              <a:rPr lang="it-IT" sz="1400" dirty="0">
                <a:solidFill>
                  <a:srgbClr val="666666"/>
                </a:solidFill>
              </a:rPr>
              <a:t> training set </a:t>
            </a:r>
            <a:r>
              <a:rPr lang="it-IT" sz="1400" dirty="0" err="1">
                <a:solidFill>
                  <a:srgbClr val="666666"/>
                </a:solidFill>
              </a:rPr>
              <a:t>while</a:t>
            </a:r>
            <a:r>
              <a:rPr lang="it-IT" sz="1400" dirty="0">
                <a:solidFill>
                  <a:srgbClr val="666666"/>
                </a:solidFill>
              </a:rPr>
              <a:t> the </a:t>
            </a:r>
            <a:r>
              <a:rPr lang="it-IT" sz="1400" dirty="0" err="1">
                <a:solidFill>
                  <a:srgbClr val="666666"/>
                </a:solidFill>
              </a:rPr>
              <a:t>remaining</a:t>
            </a:r>
            <a:r>
              <a:rPr lang="it-IT" sz="1400" dirty="0">
                <a:solidFill>
                  <a:srgbClr val="666666"/>
                </a:solidFill>
              </a:rPr>
              <a:t> subset </a:t>
            </a:r>
            <a:r>
              <a:rPr lang="it-IT" sz="1400" dirty="0" err="1">
                <a:solidFill>
                  <a:srgbClr val="666666"/>
                </a:solidFill>
              </a:rPr>
              <a:t>is</a:t>
            </a:r>
            <a:r>
              <a:rPr lang="it-IT" sz="1400" dirty="0">
                <a:solidFill>
                  <a:srgbClr val="666666"/>
                </a:solidFill>
              </a:rPr>
              <a:t> </a:t>
            </a:r>
            <a:r>
              <a:rPr lang="it-IT" sz="1400" dirty="0" err="1">
                <a:solidFill>
                  <a:srgbClr val="666666"/>
                </a:solidFill>
              </a:rPr>
              <a:t>used</a:t>
            </a:r>
            <a:r>
              <a:rPr lang="it-IT" sz="1400" dirty="0">
                <a:solidFill>
                  <a:srgbClr val="666666"/>
                </a:solidFill>
              </a:rPr>
              <a:t> </a:t>
            </a:r>
            <a:r>
              <a:rPr lang="en" sz="1400" dirty="0">
                <a:solidFill>
                  <a:srgbClr val="666666"/>
                </a:solidFill>
              </a:rPr>
              <a:t>for the evaluation of the trained model. </a:t>
            </a:r>
          </a:p>
          <a:p>
            <a:pPr marL="0" indent="0">
              <a:spcBef>
                <a:spcPts val="0"/>
              </a:spcBef>
              <a:buNone/>
            </a:pPr>
            <a:endParaRPr lang="en" sz="1400" dirty="0">
              <a:solidFill>
                <a:srgbClr val="666666"/>
              </a:solidFill>
            </a:endParaRPr>
          </a:p>
          <a:p>
            <a:pPr marL="0" indent="0">
              <a:spcBef>
                <a:spcPts val="0"/>
              </a:spcBef>
              <a:buNone/>
            </a:pPr>
            <a:r>
              <a:rPr lang="en" sz="1400" dirty="0">
                <a:solidFill>
                  <a:srgbClr val="666666"/>
                </a:solidFill>
              </a:rPr>
              <a:t>The choice of 4 fold</a:t>
            </a:r>
            <a:r>
              <a:rPr lang="it-IT" sz="1400" dirty="0">
                <a:solidFill>
                  <a:srgbClr val="666666"/>
                </a:solidFill>
              </a:rPr>
              <a:t>s</a:t>
            </a:r>
            <a:r>
              <a:rPr lang="en" sz="1400" dirty="0">
                <a:solidFill>
                  <a:srgbClr val="666666"/>
                </a:solidFill>
              </a:rPr>
              <a:t> is based on the size of the dataset. </a:t>
            </a:r>
          </a:p>
          <a:p>
            <a:pPr marL="0" indent="0">
              <a:spcBef>
                <a:spcPts val="0"/>
              </a:spcBef>
              <a:buNone/>
            </a:pPr>
            <a:r>
              <a:rPr lang="en" sz="1400" dirty="0">
                <a:solidFill>
                  <a:srgbClr val="666666"/>
                </a:solidFill>
              </a:rPr>
              <a:t>With more folds, such a small dataset would have </a:t>
            </a:r>
            <a:r>
              <a:rPr lang="it-IT" sz="1400" dirty="0" err="1">
                <a:solidFill>
                  <a:srgbClr val="666666"/>
                </a:solidFill>
              </a:rPr>
              <a:t>lead</a:t>
            </a:r>
            <a:r>
              <a:rPr lang="it-IT" sz="1400" dirty="0">
                <a:solidFill>
                  <a:srgbClr val="666666"/>
                </a:solidFill>
              </a:rPr>
              <a:t> to </a:t>
            </a:r>
            <a:r>
              <a:rPr lang="it-IT" sz="1400" dirty="0" err="1">
                <a:solidFill>
                  <a:srgbClr val="666666"/>
                </a:solidFill>
              </a:rPr>
              <a:t>ins</a:t>
            </a:r>
            <a:r>
              <a:rPr lang="en" sz="1400" dirty="0">
                <a:solidFill>
                  <a:srgbClr val="666666"/>
                </a:solidFill>
              </a:rPr>
              <a:t>ignifican</a:t>
            </a:r>
            <a:r>
              <a:rPr lang="it-IT" sz="1400" dirty="0">
                <a:solidFill>
                  <a:srgbClr val="666666"/>
                </a:solidFill>
              </a:rPr>
              <a:t>t test sets and </a:t>
            </a:r>
            <a:r>
              <a:rPr lang="it-IT" sz="1400" dirty="0" err="1">
                <a:solidFill>
                  <a:srgbClr val="666666"/>
                </a:solidFill>
              </a:rPr>
              <a:t>thus</a:t>
            </a:r>
            <a:r>
              <a:rPr lang="it-IT" sz="1400" dirty="0">
                <a:solidFill>
                  <a:srgbClr val="666666"/>
                </a:solidFill>
              </a:rPr>
              <a:t> </a:t>
            </a:r>
            <a:r>
              <a:rPr lang="it-IT" sz="1400" dirty="0" err="1">
                <a:solidFill>
                  <a:srgbClr val="666666"/>
                </a:solidFill>
              </a:rPr>
              <a:t>uncorrected</a:t>
            </a:r>
            <a:r>
              <a:rPr lang="it-IT" sz="1400" dirty="0">
                <a:solidFill>
                  <a:srgbClr val="666666"/>
                </a:solidFill>
              </a:rPr>
              <a:t> </a:t>
            </a:r>
            <a:r>
              <a:rPr lang="it-IT" sz="1400" dirty="0" err="1">
                <a:solidFill>
                  <a:srgbClr val="666666"/>
                </a:solidFill>
              </a:rPr>
              <a:t>evaluations</a:t>
            </a:r>
            <a:r>
              <a:rPr lang="en" sz="1400" dirty="0">
                <a:solidFill>
                  <a:srgbClr val="666666"/>
                </a:solidFill>
              </a:rPr>
              <a:t>.</a:t>
            </a:r>
            <a:endParaRPr lang="en" dirty="0">
              <a:solidFill>
                <a:srgbClr val="666666"/>
              </a:solidFill>
            </a:endParaRPr>
          </a:p>
          <a:p>
            <a:pPr marL="127000" indent="0">
              <a:buClr>
                <a:srgbClr val="666666"/>
              </a:buClr>
              <a:buNone/>
            </a:pPr>
            <a:endParaRPr lang="en" sz="2000" i="0" dirty="0">
              <a:solidFill>
                <a:srgbClr val="666666"/>
              </a:solidFill>
            </a:endParaRPr>
          </a:p>
        </p:txBody>
      </p:sp>
      <p:sp>
        <p:nvSpPr>
          <p:cNvPr id="3" name="CasellaDiTesto 2">
            <a:extLst>
              <a:ext uri="{FF2B5EF4-FFF2-40B4-BE49-F238E27FC236}">
                <a16:creationId xmlns:a16="http://schemas.microsoft.com/office/drawing/2014/main" id="{6D7FB152-E311-9D49-B661-226FE91FA47A}"/>
              </a:ext>
            </a:extLst>
          </p:cNvPr>
          <p:cNvSpPr txBox="1"/>
          <p:nvPr/>
        </p:nvSpPr>
        <p:spPr>
          <a:xfrm>
            <a:off x="5270606" y="2613564"/>
            <a:ext cx="3684436" cy="1581972"/>
          </a:xfrm>
          <a:prstGeom prst="rect">
            <a:avLst/>
          </a:prstGeom>
          <a:noFill/>
        </p:spPr>
        <p:txBody>
          <a:bodyPr wrap="square" rtlCol="0">
            <a:spAutoFit/>
          </a:bodyPr>
          <a:lstStyle/>
          <a:p>
            <a:pPr>
              <a:lnSpc>
                <a:spcPct val="115000"/>
              </a:lnSpc>
              <a:buClr>
                <a:srgbClr val="F67031"/>
              </a:buClr>
              <a:buSzPts val="1600"/>
            </a:pPr>
            <a:r>
              <a:rPr lang="en" sz="1600" i="1" dirty="0">
                <a:solidFill>
                  <a:srgbClr val="666666"/>
                </a:solidFill>
                <a:latin typeface="Georgia"/>
                <a:sym typeface="Georgia"/>
              </a:rPr>
              <a:t>Advantages of cross validation:</a:t>
            </a:r>
          </a:p>
          <a:p>
            <a:pPr marL="285750" indent="-285750">
              <a:lnSpc>
                <a:spcPct val="115000"/>
              </a:lnSpc>
              <a:buClr>
                <a:srgbClr val="666666"/>
              </a:buClr>
              <a:buSzPts val="1600"/>
              <a:buFont typeface="Wingdings" pitchFamily="2" charset="2"/>
              <a:buChar char="Ø"/>
            </a:pPr>
            <a:r>
              <a:rPr lang="en" i="1" dirty="0">
                <a:solidFill>
                  <a:srgbClr val="666666"/>
                </a:solidFill>
                <a:latin typeface="Georgia"/>
                <a:sym typeface="Georgia"/>
              </a:rPr>
              <a:t>Each sample of the original dataset is used once for validation.</a:t>
            </a:r>
          </a:p>
          <a:p>
            <a:pPr marL="285750" indent="-285750">
              <a:lnSpc>
                <a:spcPct val="115000"/>
              </a:lnSpc>
              <a:buClr>
                <a:srgbClr val="666666"/>
              </a:buClr>
              <a:buSzPts val="1600"/>
              <a:buFont typeface="Wingdings" pitchFamily="2" charset="2"/>
              <a:buChar char="Ø"/>
            </a:pPr>
            <a:r>
              <a:rPr lang="en" i="1" dirty="0">
                <a:solidFill>
                  <a:srgbClr val="666666"/>
                </a:solidFill>
                <a:latin typeface="Georgia"/>
                <a:sym typeface="Georgia"/>
              </a:rPr>
              <a:t>All samples being used for both training and testing phases.</a:t>
            </a:r>
          </a:p>
          <a:p>
            <a:endParaRPr lang="it-IT" dirty="0"/>
          </a:p>
        </p:txBody>
      </p:sp>
    </p:spTree>
    <p:extLst>
      <p:ext uri="{BB962C8B-B14F-4D97-AF65-F5344CB8AC3E}">
        <p14:creationId xmlns:p14="http://schemas.microsoft.com/office/powerpoint/2010/main" val="40562362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pic>
        <p:nvPicPr>
          <p:cNvPr id="6" name="Immagine 5">
            <a:extLst>
              <a:ext uri="{FF2B5EF4-FFF2-40B4-BE49-F238E27FC236}">
                <a16:creationId xmlns:a16="http://schemas.microsoft.com/office/drawing/2014/main" id="{4C3F3C1C-8584-694F-82A2-3D2905FFA606}"/>
              </a:ext>
            </a:extLst>
          </p:cNvPr>
          <p:cNvPicPr>
            <a:picLocks noChangeAspect="1"/>
          </p:cNvPicPr>
          <p:nvPr/>
        </p:nvPicPr>
        <p:blipFill>
          <a:blip r:embed="rId4"/>
          <a:stretch>
            <a:fillRect/>
          </a:stretch>
        </p:blipFill>
        <p:spPr>
          <a:xfrm>
            <a:off x="5051948" y="2054680"/>
            <a:ext cx="3664998" cy="1874012"/>
          </a:xfrm>
          <a:prstGeom prst="rect">
            <a:avLst/>
          </a:prstGeom>
        </p:spPr>
      </p:pic>
      <p:pic>
        <p:nvPicPr>
          <p:cNvPr id="8" name="Immagine 7">
            <a:extLst>
              <a:ext uri="{FF2B5EF4-FFF2-40B4-BE49-F238E27FC236}">
                <a16:creationId xmlns:a16="http://schemas.microsoft.com/office/drawing/2014/main" id="{2A4D2EA6-4238-AF4E-8642-3402C2D3DA15}"/>
              </a:ext>
            </a:extLst>
          </p:cNvPr>
          <p:cNvPicPr>
            <a:picLocks noChangeAspect="1"/>
          </p:cNvPicPr>
          <p:nvPr/>
        </p:nvPicPr>
        <p:blipFill>
          <a:blip r:embed="rId5"/>
          <a:stretch>
            <a:fillRect/>
          </a:stretch>
        </p:blipFill>
        <p:spPr>
          <a:xfrm>
            <a:off x="0" y="4516836"/>
            <a:ext cx="9144000" cy="626664"/>
          </a:xfrm>
          <a:prstGeom prst="rect">
            <a:avLst/>
          </a:prstGeom>
        </p:spPr>
      </p:pic>
      <p:sp>
        <p:nvSpPr>
          <p:cNvPr id="18" name="Google Shape;137;p20">
            <a:extLst>
              <a:ext uri="{FF2B5EF4-FFF2-40B4-BE49-F238E27FC236}">
                <a16:creationId xmlns:a16="http://schemas.microsoft.com/office/drawing/2014/main" id="{8FE0D0F4-0A2B-514D-A691-8B21FB0D2A22}"/>
              </a:ext>
            </a:extLst>
          </p:cNvPr>
          <p:cNvSpPr txBox="1">
            <a:spLocks/>
          </p:cNvSpPr>
          <p:nvPr/>
        </p:nvSpPr>
        <p:spPr>
          <a:xfrm>
            <a:off x="564856" y="558266"/>
            <a:ext cx="4487092" cy="3958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SVM </a:t>
            </a:r>
            <a:r>
              <a:rPr lang="it-IT" sz="2000" i="0" dirty="0">
                <a:solidFill>
                  <a:srgbClr val="666666"/>
                </a:solidFill>
              </a:rPr>
              <a:t>–</a:t>
            </a:r>
            <a:r>
              <a:rPr lang="en" sz="2000" i="0" dirty="0">
                <a:solidFill>
                  <a:srgbClr val="666666"/>
                </a:solidFill>
              </a:rPr>
              <a:t> </a:t>
            </a:r>
            <a:r>
              <a:rPr lang="it-IT" sz="2000" i="0" dirty="0">
                <a:solidFill>
                  <a:srgbClr val="666666"/>
                </a:solidFill>
              </a:rPr>
              <a:t>feature </a:t>
            </a:r>
            <a:r>
              <a:rPr lang="it-IT" sz="2000" i="0" dirty="0" err="1">
                <a:solidFill>
                  <a:srgbClr val="666666"/>
                </a:solidFill>
              </a:rPr>
              <a:t>selection</a:t>
            </a:r>
            <a:endParaRPr lang="en" sz="2000" i="0" dirty="0">
              <a:solidFill>
                <a:srgbClr val="666666"/>
              </a:solidFill>
            </a:endParaRPr>
          </a:p>
          <a:p>
            <a:pPr marL="0" indent="0">
              <a:spcBef>
                <a:spcPts val="0"/>
              </a:spcBef>
              <a:buNone/>
            </a:pPr>
            <a:endParaRPr lang="en" i="0" dirty="0">
              <a:solidFill>
                <a:srgbClr val="666666"/>
              </a:solidFill>
            </a:endParaRPr>
          </a:p>
          <a:p>
            <a:pPr marL="0" indent="0">
              <a:spcBef>
                <a:spcPts val="0"/>
              </a:spcBef>
              <a:buNone/>
            </a:pPr>
            <a:endParaRPr lang="en" dirty="0">
              <a:solidFill>
                <a:srgbClr val="666666"/>
              </a:solidFill>
            </a:endParaRPr>
          </a:p>
        </p:txBody>
      </p:sp>
      <p:sp>
        <p:nvSpPr>
          <p:cNvPr id="2" name="CasellaDiTesto 1">
            <a:extLst>
              <a:ext uri="{FF2B5EF4-FFF2-40B4-BE49-F238E27FC236}">
                <a16:creationId xmlns:a16="http://schemas.microsoft.com/office/drawing/2014/main" id="{FFCF69B7-CB43-40BB-B564-397696F49AA2}"/>
              </a:ext>
            </a:extLst>
          </p:cNvPr>
          <p:cNvSpPr txBox="1"/>
          <p:nvPr/>
        </p:nvSpPr>
        <p:spPr>
          <a:xfrm>
            <a:off x="4961517" y="1036382"/>
            <a:ext cx="3845859" cy="523220"/>
          </a:xfrm>
          <a:prstGeom prst="rect">
            <a:avLst/>
          </a:prstGeom>
          <a:noFill/>
        </p:spPr>
        <p:txBody>
          <a:bodyPr wrap="square" rtlCol="0">
            <a:spAutoFit/>
          </a:bodyPr>
          <a:lstStyle/>
          <a:p>
            <a:endParaRPr lang="it-IT" i="1" dirty="0">
              <a:solidFill>
                <a:srgbClr val="666666"/>
              </a:solidFill>
              <a:latin typeface="Georgia" panose="02040502050405020303" pitchFamily="18" charset="0"/>
            </a:endParaRPr>
          </a:p>
          <a:p>
            <a:r>
              <a:rPr lang="it-IT" i="1" dirty="0">
                <a:solidFill>
                  <a:srgbClr val="666666"/>
                </a:solidFill>
                <a:latin typeface="Georgia" panose="02040502050405020303" pitchFamily="18" charset="0"/>
              </a:rPr>
              <a:t>RBF-kernel with γ = 0.5 and C = 1 </a:t>
            </a:r>
          </a:p>
        </p:txBody>
      </p:sp>
      <p:pic>
        <p:nvPicPr>
          <p:cNvPr id="4" name="Immagine 3" descr="Immagine che contiene testo&#10;&#10;Descrizione generata automaticamente">
            <a:extLst>
              <a:ext uri="{FF2B5EF4-FFF2-40B4-BE49-F238E27FC236}">
                <a16:creationId xmlns:a16="http://schemas.microsoft.com/office/drawing/2014/main" id="{38DF32D4-C9EC-4A62-A81C-3182A696AF13}"/>
              </a:ext>
            </a:extLst>
          </p:cNvPr>
          <p:cNvPicPr>
            <a:picLocks noChangeAspect="1"/>
          </p:cNvPicPr>
          <p:nvPr/>
        </p:nvPicPr>
        <p:blipFill>
          <a:blip r:embed="rId6"/>
          <a:stretch>
            <a:fillRect/>
          </a:stretch>
        </p:blipFill>
        <p:spPr>
          <a:xfrm>
            <a:off x="274282" y="1223265"/>
            <a:ext cx="4495238" cy="2628571"/>
          </a:xfrm>
          <a:prstGeom prst="rect">
            <a:avLst/>
          </a:prstGeom>
        </p:spPr>
      </p:pic>
    </p:spTree>
    <p:extLst>
      <p:ext uri="{BB962C8B-B14F-4D97-AF65-F5344CB8AC3E}">
        <p14:creationId xmlns:p14="http://schemas.microsoft.com/office/powerpoint/2010/main" val="1950418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pic>
        <p:nvPicPr>
          <p:cNvPr id="6" name="Immagine 5">
            <a:extLst>
              <a:ext uri="{FF2B5EF4-FFF2-40B4-BE49-F238E27FC236}">
                <a16:creationId xmlns:a16="http://schemas.microsoft.com/office/drawing/2014/main" id="{4C3F3C1C-8584-694F-82A2-3D2905FFA606}"/>
              </a:ext>
            </a:extLst>
          </p:cNvPr>
          <p:cNvPicPr>
            <a:picLocks noChangeAspect="1"/>
          </p:cNvPicPr>
          <p:nvPr/>
        </p:nvPicPr>
        <p:blipFill>
          <a:blip r:embed="rId4"/>
          <a:stretch>
            <a:fillRect/>
          </a:stretch>
        </p:blipFill>
        <p:spPr>
          <a:xfrm>
            <a:off x="5051948" y="2054680"/>
            <a:ext cx="3664998" cy="1874012"/>
          </a:xfrm>
          <a:prstGeom prst="rect">
            <a:avLst/>
          </a:prstGeom>
        </p:spPr>
      </p:pic>
      <p:pic>
        <p:nvPicPr>
          <p:cNvPr id="8" name="Immagine 7">
            <a:extLst>
              <a:ext uri="{FF2B5EF4-FFF2-40B4-BE49-F238E27FC236}">
                <a16:creationId xmlns:a16="http://schemas.microsoft.com/office/drawing/2014/main" id="{2A4D2EA6-4238-AF4E-8642-3402C2D3DA15}"/>
              </a:ext>
            </a:extLst>
          </p:cNvPr>
          <p:cNvPicPr>
            <a:picLocks noChangeAspect="1"/>
          </p:cNvPicPr>
          <p:nvPr/>
        </p:nvPicPr>
        <p:blipFill>
          <a:blip r:embed="rId5"/>
          <a:stretch>
            <a:fillRect/>
          </a:stretch>
        </p:blipFill>
        <p:spPr>
          <a:xfrm>
            <a:off x="0" y="4516836"/>
            <a:ext cx="9144000" cy="626664"/>
          </a:xfrm>
          <a:prstGeom prst="rect">
            <a:avLst/>
          </a:prstGeom>
        </p:spPr>
      </p:pic>
      <p:sp>
        <p:nvSpPr>
          <p:cNvPr id="18" name="Google Shape;137;p20">
            <a:extLst>
              <a:ext uri="{FF2B5EF4-FFF2-40B4-BE49-F238E27FC236}">
                <a16:creationId xmlns:a16="http://schemas.microsoft.com/office/drawing/2014/main" id="{8FE0D0F4-0A2B-514D-A691-8B21FB0D2A22}"/>
              </a:ext>
            </a:extLst>
          </p:cNvPr>
          <p:cNvSpPr txBox="1">
            <a:spLocks/>
          </p:cNvSpPr>
          <p:nvPr/>
        </p:nvSpPr>
        <p:spPr>
          <a:xfrm>
            <a:off x="564856" y="558266"/>
            <a:ext cx="4487092" cy="3958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SVM </a:t>
            </a:r>
            <a:r>
              <a:rPr lang="it-IT" sz="2000" i="0" dirty="0">
                <a:solidFill>
                  <a:srgbClr val="666666"/>
                </a:solidFill>
              </a:rPr>
              <a:t>– </a:t>
            </a:r>
            <a:r>
              <a:rPr lang="it-IT" sz="2000" i="0" dirty="0" err="1">
                <a:solidFill>
                  <a:srgbClr val="666666"/>
                </a:solidFill>
              </a:rPr>
              <a:t>all</a:t>
            </a:r>
            <a:r>
              <a:rPr lang="it-IT" sz="2000" i="0" dirty="0">
                <a:solidFill>
                  <a:srgbClr val="666666"/>
                </a:solidFill>
              </a:rPr>
              <a:t> features</a:t>
            </a:r>
            <a:endParaRPr lang="en" sz="2000" i="0" dirty="0">
              <a:solidFill>
                <a:srgbClr val="666666"/>
              </a:solidFill>
            </a:endParaRPr>
          </a:p>
          <a:p>
            <a:pPr marL="0" indent="0">
              <a:spcBef>
                <a:spcPts val="0"/>
              </a:spcBef>
              <a:buNone/>
            </a:pPr>
            <a:endParaRPr lang="en" i="0" dirty="0">
              <a:solidFill>
                <a:srgbClr val="666666"/>
              </a:solidFill>
            </a:endParaRPr>
          </a:p>
          <a:p>
            <a:pPr marL="0" indent="0">
              <a:spcBef>
                <a:spcPts val="0"/>
              </a:spcBef>
              <a:buNone/>
            </a:pPr>
            <a:endParaRPr lang="en" dirty="0">
              <a:solidFill>
                <a:srgbClr val="666666"/>
              </a:solidFill>
            </a:endParaRPr>
          </a:p>
        </p:txBody>
      </p:sp>
      <p:sp>
        <p:nvSpPr>
          <p:cNvPr id="2" name="CasellaDiTesto 1">
            <a:extLst>
              <a:ext uri="{FF2B5EF4-FFF2-40B4-BE49-F238E27FC236}">
                <a16:creationId xmlns:a16="http://schemas.microsoft.com/office/drawing/2014/main" id="{FFCF69B7-CB43-40BB-B564-397696F49AA2}"/>
              </a:ext>
            </a:extLst>
          </p:cNvPr>
          <p:cNvSpPr txBox="1"/>
          <p:nvPr/>
        </p:nvSpPr>
        <p:spPr>
          <a:xfrm>
            <a:off x="4961517" y="1036382"/>
            <a:ext cx="3845859" cy="523220"/>
          </a:xfrm>
          <a:prstGeom prst="rect">
            <a:avLst/>
          </a:prstGeom>
          <a:noFill/>
        </p:spPr>
        <p:txBody>
          <a:bodyPr wrap="square" rtlCol="0">
            <a:spAutoFit/>
          </a:bodyPr>
          <a:lstStyle/>
          <a:p>
            <a:endParaRPr lang="it-IT" i="1" dirty="0">
              <a:solidFill>
                <a:srgbClr val="666666"/>
              </a:solidFill>
              <a:latin typeface="Georgia" panose="02040502050405020303" pitchFamily="18" charset="0"/>
            </a:endParaRPr>
          </a:p>
          <a:p>
            <a:r>
              <a:rPr lang="it-IT" i="1" dirty="0">
                <a:solidFill>
                  <a:srgbClr val="666666"/>
                </a:solidFill>
                <a:latin typeface="Georgia" panose="02040502050405020303" pitchFamily="18" charset="0"/>
              </a:rPr>
              <a:t>RBF-kernel with γ = 0.5 and C = 1 </a:t>
            </a:r>
          </a:p>
        </p:txBody>
      </p:sp>
      <p:pic>
        <p:nvPicPr>
          <p:cNvPr id="4" name="Immagine 3" descr="Immagine che contiene testo&#10;&#10;Descrizione generata automaticamente">
            <a:extLst>
              <a:ext uri="{FF2B5EF4-FFF2-40B4-BE49-F238E27FC236}">
                <a16:creationId xmlns:a16="http://schemas.microsoft.com/office/drawing/2014/main" id="{38DF32D4-C9EC-4A62-A81C-3182A696AF13}"/>
              </a:ext>
            </a:extLst>
          </p:cNvPr>
          <p:cNvPicPr>
            <a:picLocks noChangeAspect="1"/>
          </p:cNvPicPr>
          <p:nvPr/>
        </p:nvPicPr>
        <p:blipFill>
          <a:blip r:embed="rId6"/>
          <a:stretch>
            <a:fillRect/>
          </a:stretch>
        </p:blipFill>
        <p:spPr>
          <a:xfrm>
            <a:off x="274282" y="1223265"/>
            <a:ext cx="4495238" cy="2628571"/>
          </a:xfrm>
          <a:prstGeom prst="rect">
            <a:avLst/>
          </a:prstGeom>
        </p:spPr>
      </p:pic>
      <p:pic>
        <p:nvPicPr>
          <p:cNvPr id="5" name="Immagine 4" descr="Immagine che contiene screenshot&#10;&#10;Descrizione generata automaticamente">
            <a:extLst>
              <a:ext uri="{FF2B5EF4-FFF2-40B4-BE49-F238E27FC236}">
                <a16:creationId xmlns:a16="http://schemas.microsoft.com/office/drawing/2014/main" id="{BE895A30-3E40-4CB6-ABDB-CB01AB075CCA}"/>
              </a:ext>
            </a:extLst>
          </p:cNvPr>
          <p:cNvPicPr>
            <a:picLocks noChangeAspect="1"/>
          </p:cNvPicPr>
          <p:nvPr/>
        </p:nvPicPr>
        <p:blipFill>
          <a:blip r:embed="rId7"/>
          <a:stretch>
            <a:fillRect/>
          </a:stretch>
        </p:blipFill>
        <p:spPr>
          <a:xfrm>
            <a:off x="5051948" y="2071757"/>
            <a:ext cx="3755428" cy="1780079"/>
          </a:xfrm>
          <a:prstGeom prst="rect">
            <a:avLst/>
          </a:prstGeom>
        </p:spPr>
      </p:pic>
      <p:sp>
        <p:nvSpPr>
          <p:cNvPr id="7" name="CasellaDiTesto 6">
            <a:extLst>
              <a:ext uri="{FF2B5EF4-FFF2-40B4-BE49-F238E27FC236}">
                <a16:creationId xmlns:a16="http://schemas.microsoft.com/office/drawing/2014/main" id="{85792B73-7EA2-44BB-BEAB-955E01F2D6BE}"/>
              </a:ext>
            </a:extLst>
          </p:cNvPr>
          <p:cNvSpPr txBox="1"/>
          <p:nvPr/>
        </p:nvSpPr>
        <p:spPr>
          <a:xfrm>
            <a:off x="6240684" y="2807907"/>
            <a:ext cx="1902759" cy="307777"/>
          </a:xfrm>
          <a:prstGeom prst="rect">
            <a:avLst/>
          </a:prstGeom>
          <a:noFill/>
        </p:spPr>
        <p:txBody>
          <a:bodyPr wrap="square" rtlCol="0">
            <a:spAutoFit/>
          </a:bodyPr>
          <a:lstStyle/>
          <a:p>
            <a:r>
              <a:rPr lang="it-IT" dirty="0">
                <a:highlight>
                  <a:srgbClr val="FFFF00"/>
                </a:highlight>
              </a:rPr>
              <a:t>DA CAMBIARE</a:t>
            </a:r>
          </a:p>
        </p:txBody>
      </p:sp>
      <p:sp>
        <p:nvSpPr>
          <p:cNvPr id="13" name="CasellaDiTesto 12">
            <a:extLst>
              <a:ext uri="{FF2B5EF4-FFF2-40B4-BE49-F238E27FC236}">
                <a16:creationId xmlns:a16="http://schemas.microsoft.com/office/drawing/2014/main" id="{B3378B91-0DCC-4A80-9867-C6D44981B382}"/>
              </a:ext>
            </a:extLst>
          </p:cNvPr>
          <p:cNvSpPr txBox="1"/>
          <p:nvPr/>
        </p:nvSpPr>
        <p:spPr>
          <a:xfrm>
            <a:off x="2669241" y="4767325"/>
            <a:ext cx="1902759" cy="307777"/>
          </a:xfrm>
          <a:prstGeom prst="rect">
            <a:avLst/>
          </a:prstGeom>
          <a:noFill/>
        </p:spPr>
        <p:txBody>
          <a:bodyPr wrap="square" rtlCol="0">
            <a:spAutoFit/>
          </a:bodyPr>
          <a:lstStyle/>
          <a:p>
            <a:r>
              <a:rPr lang="it-IT" dirty="0">
                <a:highlight>
                  <a:srgbClr val="FFFF00"/>
                </a:highlight>
              </a:rPr>
              <a:t>DA CAMBIARE</a:t>
            </a:r>
          </a:p>
        </p:txBody>
      </p:sp>
    </p:spTree>
    <p:extLst>
      <p:ext uri="{BB962C8B-B14F-4D97-AF65-F5344CB8AC3E}">
        <p14:creationId xmlns:p14="http://schemas.microsoft.com/office/powerpoint/2010/main" val="15956235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564855" y="558266"/>
            <a:ext cx="4161785" cy="37736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Decision Tree </a:t>
            </a:r>
            <a:r>
              <a:rPr lang="it-IT" sz="2000" i="0" dirty="0">
                <a:solidFill>
                  <a:srgbClr val="666666"/>
                </a:solidFill>
              </a:rPr>
              <a:t>– feature </a:t>
            </a:r>
            <a:r>
              <a:rPr lang="it-IT" sz="2000" i="0" dirty="0" err="1">
                <a:solidFill>
                  <a:srgbClr val="666666"/>
                </a:solidFill>
              </a:rPr>
              <a:t>selection</a:t>
            </a:r>
            <a:r>
              <a:rPr lang="en" sz="2000" i="0" dirty="0">
                <a:solidFill>
                  <a:srgbClr val="666666"/>
                </a:solidFill>
              </a:rPr>
              <a:t> </a:t>
            </a:r>
          </a:p>
          <a:p>
            <a:pPr marL="0" indent="0">
              <a:spcBef>
                <a:spcPts val="0"/>
              </a:spcBef>
              <a:buNone/>
            </a:pPr>
            <a:endParaRPr lang="en" sz="2000" i="0" dirty="0">
              <a:solidFill>
                <a:srgbClr val="666666"/>
              </a:solidFill>
              <a:effectLst/>
            </a:endParaRPr>
          </a:p>
          <a:p>
            <a:pPr marL="127000" indent="0">
              <a:buClr>
                <a:srgbClr val="666666"/>
              </a:buClr>
              <a:buNone/>
            </a:pPr>
            <a:endParaRPr lang="en" sz="2000" i="0" dirty="0">
              <a:solidFill>
                <a:srgbClr val="666666"/>
              </a:solidFill>
            </a:endParaRPr>
          </a:p>
        </p:txBody>
      </p:sp>
      <p:pic>
        <p:nvPicPr>
          <p:cNvPr id="3" name="Immagine 2">
            <a:extLst>
              <a:ext uri="{FF2B5EF4-FFF2-40B4-BE49-F238E27FC236}">
                <a16:creationId xmlns:a16="http://schemas.microsoft.com/office/drawing/2014/main" id="{4377F266-285F-3645-B953-37F8C0E42B5E}"/>
              </a:ext>
            </a:extLst>
          </p:cNvPr>
          <p:cNvPicPr>
            <a:picLocks noChangeAspect="1"/>
          </p:cNvPicPr>
          <p:nvPr/>
        </p:nvPicPr>
        <p:blipFill>
          <a:blip r:embed="rId4"/>
          <a:stretch>
            <a:fillRect/>
          </a:stretch>
        </p:blipFill>
        <p:spPr>
          <a:xfrm>
            <a:off x="4975859" y="1802332"/>
            <a:ext cx="3924300" cy="2057400"/>
          </a:xfrm>
          <a:prstGeom prst="rect">
            <a:avLst/>
          </a:prstGeom>
        </p:spPr>
      </p:pic>
      <p:pic>
        <p:nvPicPr>
          <p:cNvPr id="6" name="Immagine 5">
            <a:extLst>
              <a:ext uri="{FF2B5EF4-FFF2-40B4-BE49-F238E27FC236}">
                <a16:creationId xmlns:a16="http://schemas.microsoft.com/office/drawing/2014/main" id="{B5C8724E-D248-9D44-9B76-3067FAD25E25}"/>
              </a:ext>
            </a:extLst>
          </p:cNvPr>
          <p:cNvPicPr>
            <a:picLocks noChangeAspect="1"/>
          </p:cNvPicPr>
          <p:nvPr/>
        </p:nvPicPr>
        <p:blipFill>
          <a:blip r:embed="rId5"/>
          <a:stretch>
            <a:fillRect/>
          </a:stretch>
        </p:blipFill>
        <p:spPr>
          <a:xfrm>
            <a:off x="0" y="4544125"/>
            <a:ext cx="9144000" cy="599326"/>
          </a:xfrm>
          <a:prstGeom prst="rect">
            <a:avLst/>
          </a:prstGeom>
        </p:spPr>
      </p:pic>
      <p:pic>
        <p:nvPicPr>
          <p:cNvPr id="4" name="Immagine 3">
            <a:extLst>
              <a:ext uri="{FF2B5EF4-FFF2-40B4-BE49-F238E27FC236}">
                <a16:creationId xmlns:a16="http://schemas.microsoft.com/office/drawing/2014/main" id="{D47E79B4-93B4-439F-ABE1-A0F211B7289E}"/>
              </a:ext>
            </a:extLst>
          </p:cNvPr>
          <p:cNvPicPr>
            <a:picLocks noChangeAspect="1"/>
          </p:cNvPicPr>
          <p:nvPr/>
        </p:nvPicPr>
        <p:blipFill>
          <a:blip r:embed="rId6"/>
          <a:stretch>
            <a:fillRect/>
          </a:stretch>
        </p:blipFill>
        <p:spPr>
          <a:xfrm>
            <a:off x="1480514" y="1173357"/>
            <a:ext cx="2142600" cy="3028571"/>
          </a:xfrm>
          <a:prstGeom prst="rect">
            <a:avLst/>
          </a:prstGeom>
        </p:spPr>
      </p:pic>
      <p:pic>
        <p:nvPicPr>
          <p:cNvPr id="5" name="Immagine 4">
            <a:extLst>
              <a:ext uri="{FF2B5EF4-FFF2-40B4-BE49-F238E27FC236}">
                <a16:creationId xmlns:a16="http://schemas.microsoft.com/office/drawing/2014/main" id="{F3A0D38C-EAE8-4CB8-BECB-B801B59C33E9}"/>
              </a:ext>
            </a:extLst>
          </p:cNvPr>
          <p:cNvPicPr>
            <a:picLocks noChangeAspect="1"/>
          </p:cNvPicPr>
          <p:nvPr/>
        </p:nvPicPr>
        <p:blipFill rotWithShape="1">
          <a:blip r:embed="rId7"/>
          <a:srcRect r="58561" b="33451"/>
          <a:stretch/>
        </p:blipFill>
        <p:spPr>
          <a:xfrm>
            <a:off x="628214" y="1173357"/>
            <a:ext cx="3381845" cy="3028571"/>
          </a:xfrm>
          <a:prstGeom prst="rect">
            <a:avLst/>
          </a:prstGeom>
        </p:spPr>
      </p:pic>
      <p:sp>
        <p:nvSpPr>
          <p:cNvPr id="12" name="CasellaDiTesto 11">
            <a:extLst>
              <a:ext uri="{FF2B5EF4-FFF2-40B4-BE49-F238E27FC236}">
                <a16:creationId xmlns:a16="http://schemas.microsoft.com/office/drawing/2014/main" id="{A07953D5-D2EF-40F2-AF63-B678D1EDA6A3}"/>
              </a:ext>
            </a:extLst>
          </p:cNvPr>
          <p:cNvSpPr txBox="1"/>
          <p:nvPr/>
        </p:nvSpPr>
        <p:spPr>
          <a:xfrm>
            <a:off x="6240684" y="2807907"/>
            <a:ext cx="1902759" cy="307777"/>
          </a:xfrm>
          <a:prstGeom prst="rect">
            <a:avLst/>
          </a:prstGeom>
          <a:noFill/>
        </p:spPr>
        <p:txBody>
          <a:bodyPr wrap="square" rtlCol="0">
            <a:spAutoFit/>
          </a:bodyPr>
          <a:lstStyle/>
          <a:p>
            <a:r>
              <a:rPr lang="it-IT" dirty="0">
                <a:highlight>
                  <a:srgbClr val="FFFF00"/>
                </a:highlight>
              </a:rPr>
              <a:t>DA CAMBIARE</a:t>
            </a:r>
          </a:p>
        </p:txBody>
      </p:sp>
      <p:sp>
        <p:nvSpPr>
          <p:cNvPr id="13" name="CasellaDiTesto 12">
            <a:extLst>
              <a:ext uri="{FF2B5EF4-FFF2-40B4-BE49-F238E27FC236}">
                <a16:creationId xmlns:a16="http://schemas.microsoft.com/office/drawing/2014/main" id="{1926936F-BE2D-4751-9E30-2A88AC779C85}"/>
              </a:ext>
            </a:extLst>
          </p:cNvPr>
          <p:cNvSpPr txBox="1"/>
          <p:nvPr/>
        </p:nvSpPr>
        <p:spPr>
          <a:xfrm>
            <a:off x="3327013" y="4638874"/>
            <a:ext cx="1902759" cy="307777"/>
          </a:xfrm>
          <a:prstGeom prst="rect">
            <a:avLst/>
          </a:prstGeom>
          <a:noFill/>
        </p:spPr>
        <p:txBody>
          <a:bodyPr wrap="square" rtlCol="0">
            <a:spAutoFit/>
          </a:bodyPr>
          <a:lstStyle/>
          <a:p>
            <a:r>
              <a:rPr lang="it-IT" dirty="0">
                <a:highlight>
                  <a:srgbClr val="FFFF00"/>
                </a:highlight>
              </a:rPr>
              <a:t>DA CAMBIARE</a:t>
            </a:r>
          </a:p>
        </p:txBody>
      </p:sp>
    </p:spTree>
    <p:extLst>
      <p:ext uri="{BB962C8B-B14F-4D97-AF65-F5344CB8AC3E}">
        <p14:creationId xmlns:p14="http://schemas.microsoft.com/office/powerpoint/2010/main" val="32623255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564855" y="558266"/>
            <a:ext cx="4161785" cy="37736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Decision Tree </a:t>
            </a:r>
            <a:r>
              <a:rPr lang="it-IT" sz="2000" i="0" dirty="0">
                <a:solidFill>
                  <a:srgbClr val="666666"/>
                </a:solidFill>
              </a:rPr>
              <a:t>– </a:t>
            </a:r>
            <a:r>
              <a:rPr lang="it-IT" sz="2000" i="0" dirty="0" err="1">
                <a:solidFill>
                  <a:srgbClr val="666666"/>
                </a:solidFill>
              </a:rPr>
              <a:t>all</a:t>
            </a:r>
            <a:r>
              <a:rPr lang="it-IT" sz="2000" i="0" dirty="0">
                <a:solidFill>
                  <a:srgbClr val="666666"/>
                </a:solidFill>
              </a:rPr>
              <a:t> features</a:t>
            </a:r>
            <a:endParaRPr lang="en" sz="2000" i="0" dirty="0">
              <a:solidFill>
                <a:srgbClr val="666666"/>
              </a:solidFill>
            </a:endParaRPr>
          </a:p>
          <a:p>
            <a:pPr marL="0" indent="0">
              <a:spcBef>
                <a:spcPts val="0"/>
              </a:spcBef>
              <a:buNone/>
            </a:pPr>
            <a:endParaRPr lang="en" sz="2000" i="0" dirty="0">
              <a:solidFill>
                <a:srgbClr val="666666"/>
              </a:solidFill>
              <a:effectLst/>
            </a:endParaRPr>
          </a:p>
          <a:p>
            <a:pPr marL="127000" indent="0">
              <a:buClr>
                <a:srgbClr val="666666"/>
              </a:buClr>
              <a:buNone/>
            </a:pPr>
            <a:endParaRPr lang="en" sz="2000" i="0" dirty="0">
              <a:solidFill>
                <a:srgbClr val="666666"/>
              </a:solidFill>
            </a:endParaRPr>
          </a:p>
        </p:txBody>
      </p:sp>
      <p:pic>
        <p:nvPicPr>
          <p:cNvPr id="3" name="Immagine 2">
            <a:extLst>
              <a:ext uri="{FF2B5EF4-FFF2-40B4-BE49-F238E27FC236}">
                <a16:creationId xmlns:a16="http://schemas.microsoft.com/office/drawing/2014/main" id="{4377F266-285F-3645-B953-37F8C0E42B5E}"/>
              </a:ext>
            </a:extLst>
          </p:cNvPr>
          <p:cNvPicPr>
            <a:picLocks noChangeAspect="1"/>
          </p:cNvPicPr>
          <p:nvPr/>
        </p:nvPicPr>
        <p:blipFill>
          <a:blip r:embed="rId4"/>
          <a:stretch>
            <a:fillRect/>
          </a:stretch>
        </p:blipFill>
        <p:spPr>
          <a:xfrm>
            <a:off x="4975859" y="1802332"/>
            <a:ext cx="3924300" cy="2057400"/>
          </a:xfrm>
          <a:prstGeom prst="rect">
            <a:avLst/>
          </a:prstGeom>
        </p:spPr>
      </p:pic>
      <p:pic>
        <p:nvPicPr>
          <p:cNvPr id="6" name="Immagine 5">
            <a:extLst>
              <a:ext uri="{FF2B5EF4-FFF2-40B4-BE49-F238E27FC236}">
                <a16:creationId xmlns:a16="http://schemas.microsoft.com/office/drawing/2014/main" id="{B5C8724E-D248-9D44-9B76-3067FAD25E25}"/>
              </a:ext>
            </a:extLst>
          </p:cNvPr>
          <p:cNvPicPr>
            <a:picLocks noChangeAspect="1"/>
          </p:cNvPicPr>
          <p:nvPr/>
        </p:nvPicPr>
        <p:blipFill>
          <a:blip r:embed="rId5"/>
          <a:stretch>
            <a:fillRect/>
          </a:stretch>
        </p:blipFill>
        <p:spPr>
          <a:xfrm>
            <a:off x="0" y="4544125"/>
            <a:ext cx="9144000" cy="599326"/>
          </a:xfrm>
          <a:prstGeom prst="rect">
            <a:avLst/>
          </a:prstGeom>
        </p:spPr>
      </p:pic>
      <p:pic>
        <p:nvPicPr>
          <p:cNvPr id="4" name="Immagine 3">
            <a:extLst>
              <a:ext uri="{FF2B5EF4-FFF2-40B4-BE49-F238E27FC236}">
                <a16:creationId xmlns:a16="http://schemas.microsoft.com/office/drawing/2014/main" id="{D47E79B4-93B4-439F-ABE1-A0F211B7289E}"/>
              </a:ext>
            </a:extLst>
          </p:cNvPr>
          <p:cNvPicPr>
            <a:picLocks noChangeAspect="1"/>
          </p:cNvPicPr>
          <p:nvPr/>
        </p:nvPicPr>
        <p:blipFill>
          <a:blip r:embed="rId6"/>
          <a:stretch>
            <a:fillRect/>
          </a:stretch>
        </p:blipFill>
        <p:spPr>
          <a:xfrm>
            <a:off x="1480514" y="1173357"/>
            <a:ext cx="2142600" cy="3028571"/>
          </a:xfrm>
          <a:prstGeom prst="rect">
            <a:avLst/>
          </a:prstGeom>
        </p:spPr>
      </p:pic>
      <p:pic>
        <p:nvPicPr>
          <p:cNvPr id="5" name="Immagine 4">
            <a:extLst>
              <a:ext uri="{FF2B5EF4-FFF2-40B4-BE49-F238E27FC236}">
                <a16:creationId xmlns:a16="http://schemas.microsoft.com/office/drawing/2014/main" id="{F3A0D38C-EAE8-4CB8-BECB-B801B59C33E9}"/>
              </a:ext>
            </a:extLst>
          </p:cNvPr>
          <p:cNvPicPr>
            <a:picLocks noChangeAspect="1"/>
          </p:cNvPicPr>
          <p:nvPr/>
        </p:nvPicPr>
        <p:blipFill rotWithShape="1">
          <a:blip r:embed="rId7"/>
          <a:srcRect r="58561" b="33451"/>
          <a:stretch/>
        </p:blipFill>
        <p:spPr>
          <a:xfrm>
            <a:off x="628214" y="1173357"/>
            <a:ext cx="3381845" cy="3028571"/>
          </a:xfrm>
          <a:prstGeom prst="rect">
            <a:avLst/>
          </a:prstGeom>
        </p:spPr>
      </p:pic>
      <p:sp>
        <p:nvSpPr>
          <p:cNvPr id="12" name="CasellaDiTesto 11">
            <a:extLst>
              <a:ext uri="{FF2B5EF4-FFF2-40B4-BE49-F238E27FC236}">
                <a16:creationId xmlns:a16="http://schemas.microsoft.com/office/drawing/2014/main" id="{A07953D5-D2EF-40F2-AF63-B678D1EDA6A3}"/>
              </a:ext>
            </a:extLst>
          </p:cNvPr>
          <p:cNvSpPr txBox="1"/>
          <p:nvPr/>
        </p:nvSpPr>
        <p:spPr>
          <a:xfrm>
            <a:off x="6240684" y="2807907"/>
            <a:ext cx="1902759" cy="307777"/>
          </a:xfrm>
          <a:prstGeom prst="rect">
            <a:avLst/>
          </a:prstGeom>
          <a:noFill/>
        </p:spPr>
        <p:txBody>
          <a:bodyPr wrap="square" rtlCol="0">
            <a:spAutoFit/>
          </a:bodyPr>
          <a:lstStyle/>
          <a:p>
            <a:r>
              <a:rPr lang="it-IT" dirty="0">
                <a:highlight>
                  <a:srgbClr val="FFFF00"/>
                </a:highlight>
              </a:rPr>
              <a:t>DA CAMBIARE</a:t>
            </a:r>
          </a:p>
        </p:txBody>
      </p:sp>
      <p:sp>
        <p:nvSpPr>
          <p:cNvPr id="13" name="CasellaDiTesto 12">
            <a:extLst>
              <a:ext uri="{FF2B5EF4-FFF2-40B4-BE49-F238E27FC236}">
                <a16:creationId xmlns:a16="http://schemas.microsoft.com/office/drawing/2014/main" id="{1926936F-BE2D-4751-9E30-2A88AC779C85}"/>
              </a:ext>
            </a:extLst>
          </p:cNvPr>
          <p:cNvSpPr txBox="1"/>
          <p:nvPr/>
        </p:nvSpPr>
        <p:spPr>
          <a:xfrm>
            <a:off x="3327013" y="4638874"/>
            <a:ext cx="1902759" cy="307777"/>
          </a:xfrm>
          <a:prstGeom prst="rect">
            <a:avLst/>
          </a:prstGeom>
          <a:noFill/>
        </p:spPr>
        <p:txBody>
          <a:bodyPr wrap="square" rtlCol="0">
            <a:spAutoFit/>
          </a:bodyPr>
          <a:lstStyle/>
          <a:p>
            <a:r>
              <a:rPr lang="it-IT" dirty="0">
                <a:highlight>
                  <a:srgbClr val="FFFF00"/>
                </a:highlight>
              </a:rPr>
              <a:t>DA CAMBIARE</a:t>
            </a:r>
          </a:p>
        </p:txBody>
      </p:sp>
      <p:sp>
        <p:nvSpPr>
          <p:cNvPr id="11" name="CasellaDiTesto 10">
            <a:extLst>
              <a:ext uri="{FF2B5EF4-FFF2-40B4-BE49-F238E27FC236}">
                <a16:creationId xmlns:a16="http://schemas.microsoft.com/office/drawing/2014/main" id="{E5F2395A-4644-45D1-BE7D-020D9AC594A7}"/>
              </a:ext>
            </a:extLst>
          </p:cNvPr>
          <p:cNvSpPr txBox="1"/>
          <p:nvPr/>
        </p:nvSpPr>
        <p:spPr>
          <a:xfrm>
            <a:off x="1783714" y="2291178"/>
            <a:ext cx="1902759" cy="307777"/>
          </a:xfrm>
          <a:prstGeom prst="rect">
            <a:avLst/>
          </a:prstGeom>
          <a:noFill/>
        </p:spPr>
        <p:txBody>
          <a:bodyPr wrap="square" rtlCol="0">
            <a:spAutoFit/>
          </a:bodyPr>
          <a:lstStyle/>
          <a:p>
            <a:r>
              <a:rPr lang="it-IT" dirty="0">
                <a:highlight>
                  <a:srgbClr val="FFFF00"/>
                </a:highlight>
              </a:rPr>
              <a:t>DA CAMBIARE</a:t>
            </a:r>
          </a:p>
        </p:txBody>
      </p:sp>
    </p:spTree>
    <p:extLst>
      <p:ext uri="{BB962C8B-B14F-4D97-AF65-F5344CB8AC3E}">
        <p14:creationId xmlns:p14="http://schemas.microsoft.com/office/powerpoint/2010/main" val="1203111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39727" y="633513"/>
            <a:ext cx="4545548" cy="39154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K-means clustering – </a:t>
            </a:r>
            <a:r>
              <a:rPr lang="it-IT" sz="2000" i="0" dirty="0">
                <a:solidFill>
                  <a:srgbClr val="666666"/>
                </a:solidFill>
              </a:rPr>
              <a:t>feature </a:t>
            </a:r>
            <a:r>
              <a:rPr lang="it-IT" sz="2000" i="0" dirty="0" err="1">
                <a:solidFill>
                  <a:srgbClr val="666666"/>
                </a:solidFill>
              </a:rPr>
              <a:t>selection</a:t>
            </a:r>
            <a:endParaRPr lang="en" sz="2000" i="0" dirty="0">
              <a:solidFill>
                <a:srgbClr val="666666"/>
              </a:solidFill>
            </a:endParaRPr>
          </a:p>
          <a:p>
            <a:pPr marL="0" indent="0">
              <a:spcBef>
                <a:spcPts val="0"/>
              </a:spcBef>
              <a:buNone/>
            </a:pPr>
            <a:endParaRPr lang="en" sz="2000" i="0" dirty="0">
              <a:solidFill>
                <a:srgbClr val="666666"/>
              </a:solidFill>
              <a:effectLst/>
            </a:endParaRPr>
          </a:p>
          <a:p>
            <a:pPr marL="127000" indent="0">
              <a:buClr>
                <a:srgbClr val="666666"/>
              </a:buClr>
              <a:buNone/>
            </a:pPr>
            <a:endParaRPr lang="en" sz="2000" i="0" dirty="0">
              <a:solidFill>
                <a:srgbClr val="666666"/>
              </a:solidFill>
            </a:endParaRPr>
          </a:p>
        </p:txBody>
      </p:sp>
      <p:pic>
        <p:nvPicPr>
          <p:cNvPr id="3" name="Immagine 2">
            <a:extLst>
              <a:ext uri="{FF2B5EF4-FFF2-40B4-BE49-F238E27FC236}">
                <a16:creationId xmlns:a16="http://schemas.microsoft.com/office/drawing/2014/main" id="{0DBEF052-1E20-0C41-AF34-750A06F4728A}"/>
              </a:ext>
            </a:extLst>
          </p:cNvPr>
          <p:cNvPicPr>
            <a:picLocks noChangeAspect="1"/>
          </p:cNvPicPr>
          <p:nvPr/>
        </p:nvPicPr>
        <p:blipFill>
          <a:blip r:embed="rId4"/>
          <a:stretch>
            <a:fillRect/>
          </a:stretch>
        </p:blipFill>
        <p:spPr>
          <a:xfrm>
            <a:off x="5101390" y="1715688"/>
            <a:ext cx="3898900" cy="1955800"/>
          </a:xfrm>
          <a:prstGeom prst="rect">
            <a:avLst/>
          </a:prstGeom>
        </p:spPr>
      </p:pic>
      <p:pic>
        <p:nvPicPr>
          <p:cNvPr id="5" name="Immagine 4">
            <a:extLst>
              <a:ext uri="{FF2B5EF4-FFF2-40B4-BE49-F238E27FC236}">
                <a16:creationId xmlns:a16="http://schemas.microsoft.com/office/drawing/2014/main" id="{FE25D744-9216-7E45-B8EC-4857C787ACDA}"/>
              </a:ext>
            </a:extLst>
          </p:cNvPr>
          <p:cNvPicPr>
            <a:picLocks noChangeAspect="1"/>
          </p:cNvPicPr>
          <p:nvPr/>
        </p:nvPicPr>
        <p:blipFill>
          <a:blip r:embed="rId5"/>
          <a:stretch>
            <a:fillRect/>
          </a:stretch>
        </p:blipFill>
        <p:spPr>
          <a:xfrm>
            <a:off x="0" y="4548924"/>
            <a:ext cx="9144000" cy="594527"/>
          </a:xfrm>
          <a:prstGeom prst="rect">
            <a:avLst/>
          </a:prstGeom>
        </p:spPr>
      </p:pic>
      <p:pic>
        <p:nvPicPr>
          <p:cNvPr id="2" name="Immagine 1">
            <a:extLst>
              <a:ext uri="{FF2B5EF4-FFF2-40B4-BE49-F238E27FC236}">
                <a16:creationId xmlns:a16="http://schemas.microsoft.com/office/drawing/2014/main" id="{FB35F378-F800-4CAC-9A88-B389557A53F4}"/>
              </a:ext>
            </a:extLst>
          </p:cNvPr>
          <p:cNvPicPr>
            <a:picLocks noChangeAspect="1"/>
          </p:cNvPicPr>
          <p:nvPr/>
        </p:nvPicPr>
        <p:blipFill>
          <a:blip r:embed="rId6"/>
          <a:stretch>
            <a:fillRect/>
          </a:stretch>
        </p:blipFill>
        <p:spPr>
          <a:xfrm>
            <a:off x="877854" y="1312501"/>
            <a:ext cx="2492667" cy="2518498"/>
          </a:xfrm>
          <a:prstGeom prst="rect">
            <a:avLst/>
          </a:prstGeom>
        </p:spPr>
      </p:pic>
      <p:sp>
        <p:nvSpPr>
          <p:cNvPr id="8" name="CasellaDiTesto 7">
            <a:extLst>
              <a:ext uri="{FF2B5EF4-FFF2-40B4-BE49-F238E27FC236}">
                <a16:creationId xmlns:a16="http://schemas.microsoft.com/office/drawing/2014/main" id="{44DD1209-85F7-4A0E-90E9-7134AFB0D22F}"/>
              </a:ext>
            </a:extLst>
          </p:cNvPr>
          <p:cNvSpPr txBox="1"/>
          <p:nvPr/>
        </p:nvSpPr>
        <p:spPr>
          <a:xfrm>
            <a:off x="4985275" y="996148"/>
            <a:ext cx="3845859" cy="523220"/>
          </a:xfrm>
          <a:prstGeom prst="rect">
            <a:avLst/>
          </a:prstGeom>
          <a:noFill/>
        </p:spPr>
        <p:txBody>
          <a:bodyPr wrap="square" rtlCol="0">
            <a:spAutoFit/>
          </a:bodyPr>
          <a:lstStyle/>
          <a:p>
            <a:endParaRPr lang="it-IT" i="1" dirty="0">
              <a:solidFill>
                <a:srgbClr val="666666"/>
              </a:solidFill>
              <a:latin typeface="Georgia" panose="02040502050405020303" pitchFamily="18" charset="0"/>
            </a:endParaRPr>
          </a:p>
          <a:p>
            <a:r>
              <a:rPr lang="it-IT" i="1" dirty="0">
                <a:solidFill>
                  <a:srgbClr val="666666"/>
                </a:solidFill>
                <a:latin typeface="Georgia" panose="02040502050405020303" pitchFamily="18" charset="0"/>
              </a:rPr>
              <a:t>2 cluster, 99 </a:t>
            </a:r>
            <a:r>
              <a:rPr lang="it-IT" i="1" dirty="0" err="1">
                <a:solidFill>
                  <a:srgbClr val="666666"/>
                </a:solidFill>
                <a:latin typeface="Georgia" panose="02040502050405020303" pitchFamily="18" charset="0"/>
              </a:rPr>
              <a:t>iterations</a:t>
            </a:r>
            <a:endParaRPr lang="it-IT" i="1" dirty="0">
              <a:solidFill>
                <a:srgbClr val="666666"/>
              </a:solidFill>
              <a:latin typeface="Georgia" panose="02040502050405020303" pitchFamily="18" charset="0"/>
            </a:endParaRPr>
          </a:p>
        </p:txBody>
      </p:sp>
      <p:sp>
        <p:nvSpPr>
          <p:cNvPr id="9" name="CasellaDiTesto 8">
            <a:extLst>
              <a:ext uri="{FF2B5EF4-FFF2-40B4-BE49-F238E27FC236}">
                <a16:creationId xmlns:a16="http://schemas.microsoft.com/office/drawing/2014/main" id="{97F3F1D0-2A84-4061-A4A5-4B6A7EB2A192}"/>
              </a:ext>
            </a:extLst>
          </p:cNvPr>
          <p:cNvSpPr txBox="1"/>
          <p:nvPr/>
        </p:nvSpPr>
        <p:spPr>
          <a:xfrm>
            <a:off x="6240684" y="2807907"/>
            <a:ext cx="1902759" cy="307777"/>
          </a:xfrm>
          <a:prstGeom prst="rect">
            <a:avLst/>
          </a:prstGeom>
          <a:noFill/>
        </p:spPr>
        <p:txBody>
          <a:bodyPr wrap="square" rtlCol="0">
            <a:spAutoFit/>
          </a:bodyPr>
          <a:lstStyle/>
          <a:p>
            <a:r>
              <a:rPr lang="it-IT" dirty="0">
                <a:highlight>
                  <a:srgbClr val="FFFF00"/>
                </a:highlight>
              </a:rPr>
              <a:t>DA CAMBIARE</a:t>
            </a:r>
          </a:p>
        </p:txBody>
      </p:sp>
      <p:sp>
        <p:nvSpPr>
          <p:cNvPr id="11" name="CasellaDiTesto 10">
            <a:extLst>
              <a:ext uri="{FF2B5EF4-FFF2-40B4-BE49-F238E27FC236}">
                <a16:creationId xmlns:a16="http://schemas.microsoft.com/office/drawing/2014/main" id="{BBA56007-A9AB-4E6B-B6FB-A3864AFD0F84}"/>
              </a:ext>
            </a:extLst>
          </p:cNvPr>
          <p:cNvSpPr txBox="1"/>
          <p:nvPr/>
        </p:nvSpPr>
        <p:spPr>
          <a:xfrm>
            <a:off x="3327013" y="4745244"/>
            <a:ext cx="1902759" cy="307777"/>
          </a:xfrm>
          <a:prstGeom prst="rect">
            <a:avLst/>
          </a:prstGeom>
          <a:noFill/>
        </p:spPr>
        <p:txBody>
          <a:bodyPr wrap="square" rtlCol="0">
            <a:spAutoFit/>
          </a:bodyPr>
          <a:lstStyle/>
          <a:p>
            <a:r>
              <a:rPr lang="it-IT" dirty="0">
                <a:highlight>
                  <a:srgbClr val="FFFF00"/>
                </a:highlight>
              </a:rPr>
              <a:t>DA CAMBIARE</a:t>
            </a:r>
          </a:p>
        </p:txBody>
      </p:sp>
    </p:spTree>
    <p:extLst>
      <p:ext uri="{BB962C8B-B14F-4D97-AF65-F5344CB8AC3E}">
        <p14:creationId xmlns:p14="http://schemas.microsoft.com/office/powerpoint/2010/main" val="25038956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39727" y="633513"/>
            <a:ext cx="4545548" cy="39154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K-means clustering – </a:t>
            </a:r>
            <a:r>
              <a:rPr lang="it-IT" sz="2000" i="0" dirty="0" err="1">
                <a:solidFill>
                  <a:srgbClr val="666666"/>
                </a:solidFill>
              </a:rPr>
              <a:t>all</a:t>
            </a:r>
            <a:r>
              <a:rPr lang="it-IT" sz="2000" i="0" dirty="0">
                <a:solidFill>
                  <a:srgbClr val="666666"/>
                </a:solidFill>
              </a:rPr>
              <a:t> features</a:t>
            </a:r>
            <a:endParaRPr lang="en" sz="2000" i="0" dirty="0">
              <a:solidFill>
                <a:srgbClr val="666666"/>
              </a:solidFill>
            </a:endParaRPr>
          </a:p>
          <a:p>
            <a:pPr marL="0" indent="0">
              <a:spcBef>
                <a:spcPts val="0"/>
              </a:spcBef>
              <a:buNone/>
            </a:pPr>
            <a:endParaRPr lang="en" sz="2000" i="0" dirty="0">
              <a:solidFill>
                <a:srgbClr val="666666"/>
              </a:solidFill>
              <a:effectLst/>
            </a:endParaRPr>
          </a:p>
          <a:p>
            <a:pPr marL="127000" indent="0">
              <a:buClr>
                <a:srgbClr val="666666"/>
              </a:buClr>
              <a:buNone/>
            </a:pPr>
            <a:endParaRPr lang="en" sz="2000" i="0" dirty="0">
              <a:solidFill>
                <a:srgbClr val="666666"/>
              </a:solidFill>
            </a:endParaRPr>
          </a:p>
        </p:txBody>
      </p:sp>
      <p:pic>
        <p:nvPicPr>
          <p:cNvPr id="3" name="Immagine 2">
            <a:extLst>
              <a:ext uri="{FF2B5EF4-FFF2-40B4-BE49-F238E27FC236}">
                <a16:creationId xmlns:a16="http://schemas.microsoft.com/office/drawing/2014/main" id="{0DBEF052-1E20-0C41-AF34-750A06F4728A}"/>
              </a:ext>
            </a:extLst>
          </p:cNvPr>
          <p:cNvPicPr>
            <a:picLocks noChangeAspect="1"/>
          </p:cNvPicPr>
          <p:nvPr/>
        </p:nvPicPr>
        <p:blipFill>
          <a:blip r:embed="rId4"/>
          <a:stretch>
            <a:fillRect/>
          </a:stretch>
        </p:blipFill>
        <p:spPr>
          <a:xfrm>
            <a:off x="5101390" y="1715688"/>
            <a:ext cx="3898900" cy="1955800"/>
          </a:xfrm>
          <a:prstGeom prst="rect">
            <a:avLst/>
          </a:prstGeom>
        </p:spPr>
      </p:pic>
      <p:pic>
        <p:nvPicPr>
          <p:cNvPr id="5" name="Immagine 4">
            <a:extLst>
              <a:ext uri="{FF2B5EF4-FFF2-40B4-BE49-F238E27FC236}">
                <a16:creationId xmlns:a16="http://schemas.microsoft.com/office/drawing/2014/main" id="{FE25D744-9216-7E45-B8EC-4857C787ACDA}"/>
              </a:ext>
            </a:extLst>
          </p:cNvPr>
          <p:cNvPicPr>
            <a:picLocks noChangeAspect="1"/>
          </p:cNvPicPr>
          <p:nvPr/>
        </p:nvPicPr>
        <p:blipFill>
          <a:blip r:embed="rId5"/>
          <a:stretch>
            <a:fillRect/>
          </a:stretch>
        </p:blipFill>
        <p:spPr>
          <a:xfrm>
            <a:off x="0" y="4548924"/>
            <a:ext cx="9144000" cy="594527"/>
          </a:xfrm>
          <a:prstGeom prst="rect">
            <a:avLst/>
          </a:prstGeom>
        </p:spPr>
      </p:pic>
      <p:pic>
        <p:nvPicPr>
          <p:cNvPr id="2" name="Immagine 1">
            <a:extLst>
              <a:ext uri="{FF2B5EF4-FFF2-40B4-BE49-F238E27FC236}">
                <a16:creationId xmlns:a16="http://schemas.microsoft.com/office/drawing/2014/main" id="{FB35F378-F800-4CAC-9A88-B389557A53F4}"/>
              </a:ext>
            </a:extLst>
          </p:cNvPr>
          <p:cNvPicPr>
            <a:picLocks noChangeAspect="1"/>
          </p:cNvPicPr>
          <p:nvPr/>
        </p:nvPicPr>
        <p:blipFill>
          <a:blip r:embed="rId6"/>
          <a:stretch>
            <a:fillRect/>
          </a:stretch>
        </p:blipFill>
        <p:spPr>
          <a:xfrm>
            <a:off x="877854" y="1312501"/>
            <a:ext cx="2492667" cy="2518498"/>
          </a:xfrm>
          <a:prstGeom prst="rect">
            <a:avLst/>
          </a:prstGeom>
        </p:spPr>
      </p:pic>
      <p:sp>
        <p:nvSpPr>
          <p:cNvPr id="8" name="CasellaDiTesto 7">
            <a:extLst>
              <a:ext uri="{FF2B5EF4-FFF2-40B4-BE49-F238E27FC236}">
                <a16:creationId xmlns:a16="http://schemas.microsoft.com/office/drawing/2014/main" id="{44DD1209-85F7-4A0E-90E9-7134AFB0D22F}"/>
              </a:ext>
            </a:extLst>
          </p:cNvPr>
          <p:cNvSpPr txBox="1"/>
          <p:nvPr/>
        </p:nvSpPr>
        <p:spPr>
          <a:xfrm>
            <a:off x="4985275" y="996148"/>
            <a:ext cx="3845859" cy="523220"/>
          </a:xfrm>
          <a:prstGeom prst="rect">
            <a:avLst/>
          </a:prstGeom>
          <a:noFill/>
        </p:spPr>
        <p:txBody>
          <a:bodyPr wrap="square" rtlCol="0">
            <a:spAutoFit/>
          </a:bodyPr>
          <a:lstStyle/>
          <a:p>
            <a:endParaRPr lang="it-IT" i="1" dirty="0">
              <a:solidFill>
                <a:srgbClr val="666666"/>
              </a:solidFill>
              <a:latin typeface="Georgia" panose="02040502050405020303" pitchFamily="18" charset="0"/>
            </a:endParaRPr>
          </a:p>
          <a:p>
            <a:r>
              <a:rPr lang="it-IT" i="1" dirty="0">
                <a:solidFill>
                  <a:srgbClr val="666666"/>
                </a:solidFill>
                <a:latin typeface="Georgia" panose="02040502050405020303" pitchFamily="18" charset="0"/>
              </a:rPr>
              <a:t>2 cluster, 99 </a:t>
            </a:r>
            <a:r>
              <a:rPr lang="it-IT" i="1" dirty="0" err="1">
                <a:solidFill>
                  <a:srgbClr val="666666"/>
                </a:solidFill>
                <a:latin typeface="Georgia" panose="02040502050405020303" pitchFamily="18" charset="0"/>
              </a:rPr>
              <a:t>iterations</a:t>
            </a:r>
            <a:endParaRPr lang="it-IT" i="1" dirty="0">
              <a:solidFill>
                <a:srgbClr val="666666"/>
              </a:solidFill>
              <a:latin typeface="Georgia" panose="02040502050405020303" pitchFamily="18" charset="0"/>
            </a:endParaRPr>
          </a:p>
        </p:txBody>
      </p:sp>
      <p:sp>
        <p:nvSpPr>
          <p:cNvPr id="9" name="CasellaDiTesto 8">
            <a:extLst>
              <a:ext uri="{FF2B5EF4-FFF2-40B4-BE49-F238E27FC236}">
                <a16:creationId xmlns:a16="http://schemas.microsoft.com/office/drawing/2014/main" id="{99DD9A46-5384-4069-B334-31AF670323D5}"/>
              </a:ext>
            </a:extLst>
          </p:cNvPr>
          <p:cNvSpPr txBox="1"/>
          <p:nvPr/>
        </p:nvSpPr>
        <p:spPr>
          <a:xfrm>
            <a:off x="6240684" y="2807907"/>
            <a:ext cx="1902759" cy="307777"/>
          </a:xfrm>
          <a:prstGeom prst="rect">
            <a:avLst/>
          </a:prstGeom>
          <a:noFill/>
        </p:spPr>
        <p:txBody>
          <a:bodyPr wrap="square" rtlCol="0">
            <a:spAutoFit/>
          </a:bodyPr>
          <a:lstStyle/>
          <a:p>
            <a:r>
              <a:rPr lang="it-IT" dirty="0">
                <a:highlight>
                  <a:srgbClr val="FFFF00"/>
                </a:highlight>
              </a:rPr>
              <a:t>DA CAMBIARE</a:t>
            </a:r>
          </a:p>
        </p:txBody>
      </p:sp>
      <p:sp>
        <p:nvSpPr>
          <p:cNvPr id="11" name="CasellaDiTesto 10">
            <a:extLst>
              <a:ext uri="{FF2B5EF4-FFF2-40B4-BE49-F238E27FC236}">
                <a16:creationId xmlns:a16="http://schemas.microsoft.com/office/drawing/2014/main" id="{F228076B-C04A-4BC3-A5B5-F0C2A973F4B3}"/>
              </a:ext>
            </a:extLst>
          </p:cNvPr>
          <p:cNvSpPr txBox="1"/>
          <p:nvPr/>
        </p:nvSpPr>
        <p:spPr>
          <a:xfrm>
            <a:off x="2869954" y="4749851"/>
            <a:ext cx="1902759" cy="307777"/>
          </a:xfrm>
          <a:prstGeom prst="rect">
            <a:avLst/>
          </a:prstGeom>
          <a:noFill/>
        </p:spPr>
        <p:txBody>
          <a:bodyPr wrap="square" rtlCol="0">
            <a:spAutoFit/>
          </a:bodyPr>
          <a:lstStyle/>
          <a:p>
            <a:r>
              <a:rPr lang="it-IT" dirty="0">
                <a:highlight>
                  <a:srgbClr val="FFFF00"/>
                </a:highlight>
              </a:rPr>
              <a:t>DA CAMBIARE</a:t>
            </a:r>
          </a:p>
        </p:txBody>
      </p:sp>
    </p:spTree>
    <p:extLst>
      <p:ext uri="{BB962C8B-B14F-4D97-AF65-F5344CB8AC3E}">
        <p14:creationId xmlns:p14="http://schemas.microsoft.com/office/powerpoint/2010/main" val="6971638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3C9D18E6-34A8-4943-9298-1E2FFE726E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29</a:t>
            </a:fld>
            <a:endParaRPr lang="it-IT"/>
          </a:p>
        </p:txBody>
      </p:sp>
      <p:sp>
        <p:nvSpPr>
          <p:cNvPr id="9" name="CasellaDiTesto 8">
            <a:extLst>
              <a:ext uri="{FF2B5EF4-FFF2-40B4-BE49-F238E27FC236}">
                <a16:creationId xmlns:a16="http://schemas.microsoft.com/office/drawing/2014/main" id="{C62FCD8B-899E-AC44-B7CF-6E3D34AACBF3}"/>
              </a:ext>
            </a:extLst>
          </p:cNvPr>
          <p:cNvSpPr txBox="1"/>
          <p:nvPr/>
        </p:nvSpPr>
        <p:spPr>
          <a:xfrm>
            <a:off x="403493" y="806013"/>
            <a:ext cx="4719524" cy="400110"/>
          </a:xfrm>
          <a:prstGeom prst="rect">
            <a:avLst/>
          </a:prstGeom>
          <a:noFill/>
        </p:spPr>
        <p:txBody>
          <a:bodyPr wrap="square" rtlCol="0">
            <a:spAutoFit/>
          </a:bodyPr>
          <a:lstStyle/>
          <a:p>
            <a:r>
              <a:rPr lang="it-IT" sz="2000" dirty="0">
                <a:solidFill>
                  <a:srgbClr val="666666"/>
                </a:solidFill>
                <a:latin typeface="Georgia" panose="02040502050405020303" pitchFamily="18" charset="0"/>
              </a:rPr>
              <a:t>Results </a:t>
            </a:r>
            <a:r>
              <a:rPr lang="it-IT" sz="2000" dirty="0" err="1">
                <a:solidFill>
                  <a:srgbClr val="666666"/>
                </a:solidFill>
                <a:latin typeface="Georgia" panose="02040502050405020303" pitchFamily="18" charset="0"/>
              </a:rPr>
              <a:t>analysis</a:t>
            </a:r>
            <a:endParaRPr lang="it-IT" sz="2000" dirty="0"/>
          </a:p>
        </p:txBody>
      </p:sp>
      <p:pic>
        <p:nvPicPr>
          <p:cNvPr id="10" name="Immagine 9">
            <a:extLst>
              <a:ext uri="{FF2B5EF4-FFF2-40B4-BE49-F238E27FC236}">
                <a16:creationId xmlns:a16="http://schemas.microsoft.com/office/drawing/2014/main" id="{FC1ED150-6853-7349-A9B2-F6B259C90580}"/>
              </a:ext>
            </a:extLst>
          </p:cNvPr>
          <p:cNvPicPr>
            <a:picLocks noChangeAspect="1"/>
          </p:cNvPicPr>
          <p:nvPr/>
        </p:nvPicPr>
        <p:blipFill>
          <a:blip r:embed="rId2"/>
          <a:stretch>
            <a:fillRect/>
          </a:stretch>
        </p:blipFill>
        <p:spPr>
          <a:xfrm>
            <a:off x="0" y="0"/>
            <a:ext cx="564856" cy="558266"/>
          </a:xfrm>
          <a:prstGeom prst="rect">
            <a:avLst/>
          </a:prstGeom>
        </p:spPr>
      </p:pic>
      <p:sp>
        <p:nvSpPr>
          <p:cNvPr id="11" name="CasellaDiTesto 10">
            <a:extLst>
              <a:ext uri="{FF2B5EF4-FFF2-40B4-BE49-F238E27FC236}">
                <a16:creationId xmlns:a16="http://schemas.microsoft.com/office/drawing/2014/main" id="{36812C14-95C2-6C41-827E-5C4C04D92FF8}"/>
              </a:ext>
            </a:extLst>
          </p:cNvPr>
          <p:cNvSpPr txBox="1"/>
          <p:nvPr/>
        </p:nvSpPr>
        <p:spPr>
          <a:xfrm>
            <a:off x="403493" y="1461360"/>
            <a:ext cx="8153291" cy="3293209"/>
          </a:xfrm>
          <a:prstGeom prst="rect">
            <a:avLst/>
          </a:prstGeom>
          <a:noFill/>
        </p:spPr>
        <p:txBody>
          <a:bodyPr wrap="square" rtlCol="0">
            <a:spAutoFit/>
          </a:bodyPr>
          <a:lstStyle/>
          <a:p>
            <a:r>
              <a:rPr lang="it-IT" sz="1600" i="1" dirty="0">
                <a:solidFill>
                  <a:srgbClr val="666666"/>
                </a:solidFill>
                <a:latin typeface="Georgia" panose="02040502050405020303" pitchFamily="18" charset="0"/>
              </a:rPr>
              <a:t>The best model in </a:t>
            </a:r>
            <a:r>
              <a:rPr lang="it-IT" sz="1600" i="1" dirty="0" err="1">
                <a:solidFill>
                  <a:srgbClr val="666666"/>
                </a:solidFill>
                <a:latin typeface="Georgia" panose="02040502050405020303" pitchFamily="18" charset="0"/>
              </a:rPr>
              <a:t>term</a:t>
            </a:r>
            <a:r>
              <a:rPr lang="it-IT" sz="1600" i="1" dirty="0">
                <a:solidFill>
                  <a:srgbClr val="666666"/>
                </a:solidFill>
                <a:latin typeface="Georgia" panose="02040502050405020303" pitchFamily="18" charset="0"/>
              </a:rPr>
              <a:t> of </a:t>
            </a:r>
            <a:r>
              <a:rPr lang="it-IT" sz="1600" i="1" dirty="0" err="1">
                <a:solidFill>
                  <a:srgbClr val="666666"/>
                </a:solidFill>
                <a:latin typeface="Georgia" panose="02040502050405020303" pitchFamily="18" charset="0"/>
              </a:rPr>
              <a:t>accuracy</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is</a:t>
            </a:r>
            <a:r>
              <a:rPr lang="it-IT" sz="1600" i="1" dirty="0">
                <a:solidFill>
                  <a:srgbClr val="666666"/>
                </a:solidFill>
                <a:latin typeface="Georgia" panose="02040502050405020303" pitchFamily="18" charset="0"/>
              </a:rPr>
              <a:t> the SVM </a:t>
            </a:r>
            <a:r>
              <a:rPr lang="it-IT" sz="1600" i="1" dirty="0" err="1">
                <a:solidFill>
                  <a:srgbClr val="666666"/>
                </a:solidFill>
                <a:latin typeface="Georgia" panose="02040502050405020303" pitchFamily="18" charset="0"/>
              </a:rPr>
              <a:t>which</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achieves</a:t>
            </a:r>
            <a:r>
              <a:rPr lang="it-IT" sz="1600" i="1" dirty="0">
                <a:solidFill>
                  <a:srgbClr val="666666"/>
                </a:solidFill>
                <a:latin typeface="Georgia" panose="02040502050405020303" pitchFamily="18" charset="0"/>
              </a:rPr>
              <a:t> an </a:t>
            </a:r>
            <a:r>
              <a:rPr lang="it-IT" sz="1600" i="1" dirty="0" err="1">
                <a:solidFill>
                  <a:srgbClr val="666666"/>
                </a:solidFill>
                <a:latin typeface="Georgia" panose="02040502050405020303" pitchFamily="18" charset="0"/>
              </a:rPr>
              <a:t>accuracy</a:t>
            </a:r>
            <a:r>
              <a:rPr lang="it-IT" sz="1600" i="1" dirty="0">
                <a:solidFill>
                  <a:srgbClr val="666666"/>
                </a:solidFill>
                <a:latin typeface="Georgia" panose="02040502050405020303" pitchFamily="18" charset="0"/>
              </a:rPr>
              <a:t> of 79.5 %.</a:t>
            </a:r>
          </a:p>
          <a:p>
            <a:r>
              <a:rPr lang="it-IT" sz="1600" i="1" dirty="0" err="1">
                <a:solidFill>
                  <a:srgbClr val="666666"/>
                </a:solidFill>
                <a:latin typeface="Georgia" panose="02040502050405020303" pitchFamily="18" charset="0"/>
              </a:rPr>
              <a:t>Despite</a:t>
            </a:r>
            <a:r>
              <a:rPr lang="it-IT" sz="1600" i="1" dirty="0">
                <a:solidFill>
                  <a:srgbClr val="666666"/>
                </a:solidFill>
                <a:latin typeface="Georgia" panose="02040502050405020303" pitchFamily="18" charset="0"/>
              </a:rPr>
              <a:t> the high </a:t>
            </a:r>
            <a:r>
              <a:rPr lang="it-IT" sz="1600" i="1" dirty="0" err="1">
                <a:solidFill>
                  <a:srgbClr val="666666"/>
                </a:solidFill>
                <a:latin typeface="Georgia" panose="02040502050405020303" pitchFamily="18" charset="0"/>
              </a:rPr>
              <a:t>accuracy</a:t>
            </a:r>
            <a:r>
              <a:rPr lang="it-IT" sz="1600" i="1" dirty="0">
                <a:solidFill>
                  <a:srgbClr val="666666"/>
                </a:solidFill>
                <a:latin typeface="Georgia" panose="02040502050405020303" pitchFamily="18" charset="0"/>
              </a:rPr>
              <a:t>, the model </a:t>
            </a:r>
            <a:r>
              <a:rPr lang="it-IT" sz="1600" i="1" dirty="0" err="1">
                <a:solidFill>
                  <a:srgbClr val="666666"/>
                </a:solidFill>
                <a:latin typeface="Georgia" panose="02040502050405020303" pitchFamily="18" charset="0"/>
              </a:rPr>
              <a:t>is</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not</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great</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because</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fails</a:t>
            </a:r>
            <a:r>
              <a:rPr lang="it-IT" sz="1600" i="1" dirty="0">
                <a:solidFill>
                  <a:srgbClr val="666666"/>
                </a:solidFill>
                <a:latin typeface="Georgia" panose="02040502050405020303" pitchFamily="18" charset="0"/>
              </a:rPr>
              <a:t> to </a:t>
            </a:r>
            <a:r>
              <a:rPr lang="it-IT" sz="1600" i="1" dirty="0" err="1">
                <a:solidFill>
                  <a:srgbClr val="666666"/>
                </a:solidFill>
                <a:latin typeface="Georgia" panose="02040502050405020303" pitchFamily="18" charset="0"/>
              </a:rPr>
              <a:t>classify</a:t>
            </a:r>
            <a:r>
              <a:rPr lang="it-IT" sz="1600" i="1" dirty="0">
                <a:solidFill>
                  <a:srgbClr val="666666"/>
                </a:solidFill>
                <a:latin typeface="Georgia" panose="02040502050405020303" pitchFamily="18" charset="0"/>
              </a:rPr>
              <a:t> positive </a:t>
            </a:r>
            <a:r>
              <a:rPr lang="it-IT" sz="1600" i="1" dirty="0" err="1">
                <a:solidFill>
                  <a:srgbClr val="666666"/>
                </a:solidFill>
                <a:latin typeface="Georgia" panose="02040502050405020303" pitchFamily="18" charset="0"/>
              </a:rPr>
              <a:t>examples</a:t>
            </a:r>
            <a:r>
              <a:rPr lang="it-IT" sz="1600" i="1" dirty="0">
                <a:solidFill>
                  <a:srgbClr val="666666"/>
                </a:solidFill>
                <a:latin typeface="Georgia" panose="02040502050405020303" pitchFamily="18" charset="0"/>
              </a:rPr>
              <a:t> (label 1), </a:t>
            </a:r>
            <a:r>
              <a:rPr lang="it-IT" sz="1600" i="1" dirty="0" err="1">
                <a:solidFill>
                  <a:srgbClr val="666666"/>
                </a:solidFill>
                <a:latin typeface="Georgia" panose="02040502050405020303" pitchFamily="18" charset="0"/>
              </a:rPr>
              <a:t>this</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is</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clearly</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visible</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since</a:t>
            </a:r>
            <a:r>
              <a:rPr lang="it-IT" sz="1600" i="1" dirty="0">
                <a:solidFill>
                  <a:srgbClr val="666666"/>
                </a:solidFill>
                <a:latin typeface="Georgia" panose="02040502050405020303" pitchFamily="18" charset="0"/>
              </a:rPr>
              <a:t> the </a:t>
            </a:r>
            <a:r>
              <a:rPr lang="it-IT" sz="1600" i="1" dirty="0" err="1">
                <a:solidFill>
                  <a:srgbClr val="666666"/>
                </a:solidFill>
                <a:latin typeface="Georgia" panose="02040502050405020303" pitchFamily="18" charset="0"/>
              </a:rPr>
              <a:t>sensitivity</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is</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very</a:t>
            </a:r>
            <a:r>
              <a:rPr lang="it-IT" sz="1600" i="1" dirty="0">
                <a:solidFill>
                  <a:srgbClr val="666666"/>
                </a:solidFill>
                <a:latin typeface="Georgia" panose="02040502050405020303" pitchFamily="18" charset="0"/>
              </a:rPr>
              <a:t> low (0.556).</a:t>
            </a:r>
          </a:p>
          <a:p>
            <a:endParaRPr lang="it-IT" sz="1600" i="1" dirty="0">
              <a:solidFill>
                <a:srgbClr val="666666"/>
              </a:solidFill>
              <a:latin typeface="Georgia" panose="02040502050405020303" pitchFamily="18" charset="0"/>
            </a:endParaRPr>
          </a:p>
          <a:p>
            <a:r>
              <a:rPr lang="it-IT" sz="1600" i="1" dirty="0">
                <a:solidFill>
                  <a:srgbClr val="666666"/>
                </a:solidFill>
                <a:latin typeface="Georgia" panose="02040502050405020303" pitchFamily="18" charset="0"/>
              </a:rPr>
              <a:t>The </a:t>
            </a:r>
            <a:r>
              <a:rPr lang="it-IT" sz="1600" i="1" dirty="0" err="1">
                <a:solidFill>
                  <a:srgbClr val="666666"/>
                </a:solidFill>
                <a:latin typeface="Georgia" panose="02040502050405020303" pitchFamily="18" charset="0"/>
              </a:rPr>
              <a:t>decision</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tree</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performs</a:t>
            </a:r>
            <a:r>
              <a:rPr lang="it-IT" sz="1600" i="1" dirty="0">
                <a:solidFill>
                  <a:srgbClr val="666666"/>
                </a:solidFill>
                <a:latin typeface="Georgia" panose="02040502050405020303" pitchFamily="18" charset="0"/>
              </a:rPr>
              <a:t> a </a:t>
            </a:r>
            <a:r>
              <a:rPr lang="it-IT" sz="1600" i="1" dirty="0" err="1">
                <a:solidFill>
                  <a:srgbClr val="666666"/>
                </a:solidFill>
                <a:latin typeface="Georgia" panose="02040502050405020303" pitchFamily="18" charset="0"/>
              </a:rPr>
              <a:t>little</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better</a:t>
            </a:r>
            <a:r>
              <a:rPr lang="it-IT" sz="1600" i="1" dirty="0">
                <a:solidFill>
                  <a:srgbClr val="666666"/>
                </a:solidFill>
                <a:latin typeface="Georgia" panose="02040502050405020303" pitchFamily="18" charset="0"/>
              </a:rPr>
              <a:t> on the positive class </a:t>
            </a:r>
            <a:r>
              <a:rPr lang="it-IT" sz="1600" i="1" dirty="0" err="1">
                <a:solidFill>
                  <a:srgbClr val="666666"/>
                </a:solidFill>
                <a:latin typeface="Georgia" panose="02040502050405020303" pitchFamily="18" charset="0"/>
              </a:rPr>
              <a:t>but</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fails</a:t>
            </a:r>
            <a:r>
              <a:rPr lang="it-IT" sz="1600" i="1" dirty="0">
                <a:solidFill>
                  <a:srgbClr val="666666"/>
                </a:solidFill>
                <a:latin typeface="Georgia" panose="02040502050405020303" pitchFamily="18" charset="0"/>
              </a:rPr>
              <a:t> a </a:t>
            </a:r>
            <a:r>
              <a:rPr lang="it-IT" sz="1600" i="1" dirty="0" err="1">
                <a:solidFill>
                  <a:srgbClr val="666666"/>
                </a:solidFill>
                <a:latin typeface="Georgia" panose="02040502050405020303" pitchFamily="18" charset="0"/>
              </a:rPr>
              <a:t>lot</a:t>
            </a:r>
            <a:r>
              <a:rPr lang="it-IT" sz="1600" i="1" dirty="0">
                <a:solidFill>
                  <a:srgbClr val="666666"/>
                </a:solidFill>
                <a:latin typeface="Georgia" panose="02040502050405020303" pitchFamily="18" charset="0"/>
              </a:rPr>
              <a:t> more on the negative class.</a:t>
            </a:r>
          </a:p>
          <a:p>
            <a:endParaRPr lang="it-IT" sz="1600" i="1" dirty="0">
              <a:solidFill>
                <a:srgbClr val="666666"/>
              </a:solidFill>
              <a:latin typeface="Georgia" panose="02040502050405020303" pitchFamily="18" charset="0"/>
            </a:endParaRPr>
          </a:p>
          <a:p>
            <a:r>
              <a:rPr lang="it-IT" sz="1600" i="1" dirty="0" err="1">
                <a:solidFill>
                  <a:srgbClr val="666666"/>
                </a:solidFill>
                <a:latin typeface="Georgia" panose="02040502050405020303" pitchFamily="18" charset="0"/>
              </a:rPr>
              <a:t>Finally</a:t>
            </a:r>
            <a:r>
              <a:rPr lang="it-IT" sz="1600" i="1" dirty="0">
                <a:solidFill>
                  <a:srgbClr val="666666"/>
                </a:solidFill>
                <a:latin typeface="Georgia" panose="02040502050405020303" pitchFamily="18" charset="0"/>
              </a:rPr>
              <a:t> the k-</a:t>
            </a:r>
            <a:r>
              <a:rPr lang="it-IT" sz="1600" i="1" dirty="0" err="1">
                <a:solidFill>
                  <a:srgbClr val="666666"/>
                </a:solidFill>
                <a:latin typeface="Georgia" panose="02040502050405020303" pitchFamily="18" charset="0"/>
              </a:rPr>
              <a:t>means</a:t>
            </a:r>
            <a:r>
              <a:rPr lang="it-IT" sz="1600" i="1" dirty="0">
                <a:solidFill>
                  <a:srgbClr val="666666"/>
                </a:solidFill>
                <a:latin typeface="Georgia" panose="02040502050405020303" pitchFamily="18" charset="0"/>
              </a:rPr>
              <a:t> clustering shows </a:t>
            </a:r>
            <a:r>
              <a:rPr lang="it-IT" sz="1600" i="1" dirty="0" err="1">
                <a:solidFill>
                  <a:srgbClr val="666666"/>
                </a:solidFill>
                <a:latin typeface="Georgia" panose="02040502050405020303" pitchFamily="18" charset="0"/>
              </a:rPr>
              <a:t>very</a:t>
            </a:r>
            <a:r>
              <a:rPr lang="it-IT" sz="1600" i="1" dirty="0">
                <a:solidFill>
                  <a:srgbClr val="666666"/>
                </a:solidFill>
                <a:latin typeface="Georgia" panose="02040502050405020303" pitchFamily="18" charset="0"/>
              </a:rPr>
              <a:t> low performances on </a:t>
            </a:r>
            <a:r>
              <a:rPr lang="it-IT" sz="1600" i="1" dirty="0" err="1">
                <a:solidFill>
                  <a:srgbClr val="666666"/>
                </a:solidFill>
                <a:latin typeface="Georgia" panose="02040502050405020303" pitchFamily="18" charset="0"/>
              </a:rPr>
              <a:t>both</a:t>
            </a:r>
            <a:r>
              <a:rPr lang="it-IT" sz="1600" i="1" dirty="0">
                <a:solidFill>
                  <a:srgbClr val="666666"/>
                </a:solidFill>
                <a:latin typeface="Georgia" panose="02040502050405020303" pitchFamily="18" charset="0"/>
              </a:rPr>
              <a:t> positive and negative classes.</a:t>
            </a:r>
          </a:p>
          <a:p>
            <a:endParaRPr lang="it-IT" sz="1600" i="1" dirty="0">
              <a:solidFill>
                <a:srgbClr val="666666"/>
              </a:solidFill>
              <a:latin typeface="Georgia" panose="02040502050405020303" pitchFamily="18" charset="0"/>
            </a:endParaRPr>
          </a:p>
          <a:p>
            <a:r>
              <a:rPr lang="it-IT" sz="1600" i="1" dirty="0" err="1">
                <a:solidFill>
                  <a:srgbClr val="666666"/>
                </a:solidFill>
                <a:latin typeface="Georgia" panose="02040502050405020303" pitchFamily="18" charset="0"/>
              </a:rPr>
              <a:t>All</a:t>
            </a:r>
            <a:r>
              <a:rPr lang="it-IT" sz="1600" i="1" dirty="0">
                <a:solidFill>
                  <a:srgbClr val="666666"/>
                </a:solidFill>
                <a:latin typeface="Georgia" panose="02040502050405020303" pitchFamily="18" charset="0"/>
              </a:rPr>
              <a:t> the models </a:t>
            </a:r>
            <a:r>
              <a:rPr lang="it-IT" sz="1600" i="1" dirty="0" err="1">
                <a:solidFill>
                  <a:srgbClr val="666666"/>
                </a:solidFill>
                <a:latin typeface="Georgia" panose="02040502050405020303" pitchFamily="18" charset="0"/>
              </a:rPr>
              <a:t>except</a:t>
            </a:r>
            <a:r>
              <a:rPr lang="it-IT" sz="1600" i="1" dirty="0">
                <a:solidFill>
                  <a:srgbClr val="666666"/>
                </a:solidFill>
                <a:latin typeface="Georgia" panose="02040502050405020303" pitchFamily="18" charset="0"/>
              </a:rPr>
              <a:t> k-</a:t>
            </a:r>
            <a:r>
              <a:rPr lang="it-IT" sz="1600" i="1" dirty="0" err="1">
                <a:solidFill>
                  <a:srgbClr val="666666"/>
                </a:solidFill>
                <a:latin typeface="Georgia" panose="02040502050405020303" pitchFamily="18" charset="0"/>
              </a:rPr>
              <a:t>means</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have</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beneficiated</a:t>
            </a:r>
            <a:r>
              <a:rPr lang="it-IT" sz="1600" i="1" dirty="0">
                <a:solidFill>
                  <a:srgbClr val="666666"/>
                </a:solidFill>
                <a:latin typeface="Georgia" panose="02040502050405020303" pitchFamily="18" charset="0"/>
              </a:rPr>
              <a:t> of feature </a:t>
            </a:r>
            <a:r>
              <a:rPr lang="it-IT" sz="1600" i="1" dirty="0" err="1">
                <a:solidFill>
                  <a:srgbClr val="666666"/>
                </a:solidFill>
                <a:latin typeface="Georgia" panose="02040502050405020303" pitchFamily="18" charset="0"/>
              </a:rPr>
              <a:t>selection</a:t>
            </a:r>
            <a:r>
              <a:rPr lang="it-IT" sz="1600" i="1" dirty="0">
                <a:solidFill>
                  <a:srgbClr val="666666"/>
                </a:solidFill>
                <a:latin typeface="Georgia" panose="02040502050405020303" pitchFamily="18" charset="0"/>
              </a:rPr>
              <a:t> with an </a:t>
            </a:r>
            <a:r>
              <a:rPr lang="it-IT" sz="1600" i="1" dirty="0" err="1">
                <a:solidFill>
                  <a:srgbClr val="666666"/>
                </a:solidFill>
                <a:latin typeface="Georgia" panose="02040502050405020303" pitchFamily="18" charset="0"/>
              </a:rPr>
              <a:t>accuracy</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increase</a:t>
            </a:r>
            <a:r>
              <a:rPr lang="it-IT" sz="1600" i="1" dirty="0">
                <a:solidFill>
                  <a:srgbClr val="666666"/>
                </a:solidFill>
                <a:latin typeface="Georgia" panose="02040502050405020303" pitchFamily="18" charset="0"/>
              </a:rPr>
              <a:t> of circa 10 %.</a:t>
            </a:r>
            <a:endParaRPr lang="en" sz="1600" i="1" dirty="0">
              <a:solidFill>
                <a:srgbClr val="666666"/>
              </a:solidFill>
              <a:latin typeface="Georgia" panose="02040502050405020303" pitchFamily="18" charset="0"/>
            </a:endParaRPr>
          </a:p>
          <a:p>
            <a:endParaRPr lang="it-IT" sz="1600" i="1" dirty="0">
              <a:solidFill>
                <a:srgbClr val="666666"/>
              </a:solidFill>
              <a:latin typeface="Georgia" panose="02040502050405020303" pitchFamily="18" charset="0"/>
            </a:endParaRPr>
          </a:p>
        </p:txBody>
      </p:sp>
    </p:spTree>
    <p:extLst>
      <p:ext uri="{BB962C8B-B14F-4D97-AF65-F5344CB8AC3E}">
        <p14:creationId xmlns:p14="http://schemas.microsoft.com/office/powerpoint/2010/main" val="20989601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8000" t="-15000" r="-19000" b="-1000"/>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solidFill>
                  <a:srgbClr val="666666"/>
                </a:solidFill>
              </a:rPr>
              <a:t>1.</a:t>
            </a:r>
            <a:endParaRPr sz="4800" b="1" dirty="0">
              <a:solidFill>
                <a:srgbClr val="666666"/>
              </a:solidFill>
            </a:endParaRPr>
          </a:p>
          <a:p>
            <a:pPr marL="0" lvl="0" indent="0" algn="l" rtl="0">
              <a:spcBef>
                <a:spcPts val="0"/>
              </a:spcBef>
              <a:spcAft>
                <a:spcPts val="0"/>
              </a:spcAft>
              <a:buNone/>
            </a:pPr>
            <a:r>
              <a:rPr lang="it-IT" dirty="0" err="1">
                <a:solidFill>
                  <a:srgbClr val="666666"/>
                </a:solidFill>
              </a:rPr>
              <a:t>Introduction</a:t>
            </a:r>
            <a:endParaRPr dirty="0">
              <a:solidFill>
                <a:srgbClr val="666666"/>
              </a:solidFill>
            </a:endParaRPr>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4"/>
          <a:stretch>
            <a:fillRect/>
          </a:stretch>
        </p:blipFill>
        <p:spPr>
          <a:xfrm>
            <a:off x="-5328" y="5067"/>
            <a:ext cx="564856" cy="55826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1" name="Google Shape;161;p23"/>
          <p:cNvSpPr txBox="1">
            <a:spLocks noGrp="1"/>
          </p:cNvSpPr>
          <p:nvPr>
            <p:ph type="ctrTitle" idx="4294967295"/>
          </p:nvPr>
        </p:nvSpPr>
        <p:spPr>
          <a:xfrm>
            <a:off x="685800" y="2898839"/>
            <a:ext cx="77724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666666"/>
                </a:solidFill>
              </a:rPr>
              <a:t>CONCLUSIONS</a:t>
            </a:r>
            <a:endParaRPr sz="7200" b="1">
              <a:solidFill>
                <a:srgbClr val="666666"/>
              </a:solidFill>
            </a:endParaRPr>
          </a:p>
        </p:txBody>
      </p:sp>
      <p:sp>
        <p:nvSpPr>
          <p:cNvPr id="162" name="Google Shape;162;p23"/>
          <p:cNvSpPr txBox="1">
            <a:spLocks noGrp="1"/>
          </p:cNvSpPr>
          <p:nvPr>
            <p:ph type="subTitle" idx="4294967295"/>
          </p:nvPr>
        </p:nvSpPr>
        <p:spPr>
          <a:xfrm>
            <a:off x="685800" y="3965051"/>
            <a:ext cx="77724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Bring the attention of your audience over a key concept using icons or illustrations</a:t>
            </a:r>
            <a:endParaRPr/>
          </a:p>
        </p:txBody>
      </p:sp>
      <p:sp>
        <p:nvSpPr>
          <p:cNvPr id="175" name="Google Shape;175;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666666"/>
                </a:solidFill>
              </a:rPr>
              <a:t>30</a:t>
            </a:fld>
            <a:endParaRPr>
              <a:solidFill>
                <a:srgbClr val="666666"/>
              </a:solidFill>
            </a:endParaRPr>
          </a:p>
        </p:txBody>
      </p:sp>
      <p:sp>
        <p:nvSpPr>
          <p:cNvPr id="28" name="Google Shape;345;p32">
            <a:extLst>
              <a:ext uri="{FF2B5EF4-FFF2-40B4-BE49-F238E27FC236}">
                <a16:creationId xmlns:a16="http://schemas.microsoft.com/office/drawing/2014/main" id="{7608A883-460F-BC42-A28B-3D96688D55A8}"/>
              </a:ext>
            </a:extLst>
          </p:cNvPr>
          <p:cNvSpPr txBox="1">
            <a:spLocks/>
          </p:cNvSpPr>
          <p:nvPr/>
        </p:nvSpPr>
        <p:spPr>
          <a:xfrm>
            <a:off x="4474464" y="101831"/>
            <a:ext cx="4459224" cy="920051"/>
          </a:xfrm>
          <a:prstGeom prst="rect">
            <a:avLst/>
          </a:prstGeom>
          <a:solidFill>
            <a:srgbClr val="FFA4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r>
              <a:rPr lang="en" sz="3600" b="1"/>
              <a:t>89,526,124$</a:t>
            </a:r>
          </a:p>
          <a:p>
            <a:pPr>
              <a:spcBef>
                <a:spcPts val="600"/>
              </a:spcBef>
              <a:buClr>
                <a:schemeClr val="dk1"/>
              </a:buClr>
              <a:buSzPts val="1100"/>
              <a:buFont typeface="Arial"/>
              <a:buNone/>
            </a:pPr>
            <a:r>
              <a:rPr lang="en" sz="1400"/>
              <a:t>That’s a lot of money</a:t>
            </a:r>
            <a:endParaRPr lang="en" sz="3600" b="1"/>
          </a:p>
        </p:txBody>
      </p:sp>
      <p:sp>
        <p:nvSpPr>
          <p:cNvPr id="29" name="Google Shape;346;p32">
            <a:extLst>
              <a:ext uri="{FF2B5EF4-FFF2-40B4-BE49-F238E27FC236}">
                <a16:creationId xmlns:a16="http://schemas.microsoft.com/office/drawing/2014/main" id="{854409F1-500F-6548-9C70-30182BB2258A}"/>
              </a:ext>
            </a:extLst>
          </p:cNvPr>
          <p:cNvSpPr txBox="1">
            <a:spLocks/>
          </p:cNvSpPr>
          <p:nvPr/>
        </p:nvSpPr>
        <p:spPr>
          <a:xfrm>
            <a:off x="4474464" y="1068205"/>
            <a:ext cx="4459224" cy="920051"/>
          </a:xfrm>
          <a:prstGeom prst="rect">
            <a:avLst/>
          </a:prstGeom>
          <a:solidFill>
            <a:srgbClr val="F670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r>
              <a:rPr lang="en" sz="3600" b="1" dirty="0"/>
              <a:t>185,244 users</a:t>
            </a:r>
          </a:p>
          <a:p>
            <a:pPr>
              <a:spcBef>
                <a:spcPts val="600"/>
              </a:spcBef>
              <a:buClr>
                <a:schemeClr val="dk1"/>
              </a:buClr>
              <a:buSzPts val="1100"/>
              <a:buFont typeface="Arial"/>
              <a:buNone/>
            </a:pPr>
            <a:r>
              <a:rPr lang="en" sz="1400" dirty="0"/>
              <a:t>And a lot of users</a:t>
            </a:r>
            <a:endParaRPr lang="en" sz="3600" b="1" dirty="0"/>
          </a:p>
        </p:txBody>
      </p:sp>
      <p:sp>
        <p:nvSpPr>
          <p:cNvPr id="30" name="Google Shape;347;p32">
            <a:extLst>
              <a:ext uri="{FF2B5EF4-FFF2-40B4-BE49-F238E27FC236}">
                <a16:creationId xmlns:a16="http://schemas.microsoft.com/office/drawing/2014/main" id="{0852F874-76A5-8449-9C1E-90FF16F928B0}"/>
              </a:ext>
            </a:extLst>
          </p:cNvPr>
          <p:cNvSpPr txBox="1">
            <a:spLocks/>
          </p:cNvSpPr>
          <p:nvPr/>
        </p:nvSpPr>
        <p:spPr>
          <a:xfrm>
            <a:off x="4474464" y="2034579"/>
            <a:ext cx="4459224" cy="907889"/>
          </a:xfrm>
          <a:prstGeom prst="rect">
            <a:avLst/>
          </a:prstGeom>
          <a:solidFill>
            <a:srgbClr val="ED003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pPr>
              <a:buClr>
                <a:schemeClr val="dk1"/>
              </a:buClr>
              <a:buSzPts val="1100"/>
              <a:buFont typeface="Arial"/>
              <a:buNone/>
            </a:pPr>
            <a:r>
              <a:rPr lang="it-IT" sz="3600" b="1" dirty="0"/>
              <a:t>100%</a:t>
            </a:r>
          </a:p>
          <a:p>
            <a:pPr>
              <a:spcBef>
                <a:spcPts val="600"/>
              </a:spcBef>
              <a:buClr>
                <a:schemeClr val="dk1"/>
              </a:buClr>
              <a:buSzPts val="1100"/>
              <a:buFont typeface="Arial"/>
              <a:buNone/>
            </a:pPr>
            <a:r>
              <a:rPr lang="it-IT" sz="1400" dirty="0"/>
              <a:t>Total success!</a:t>
            </a:r>
            <a:endParaRPr lang="it-IT" sz="3600" b="1" dirty="0"/>
          </a:p>
        </p:txBody>
      </p:sp>
      <p:sp>
        <p:nvSpPr>
          <p:cNvPr id="39" name="Google Shape;330;p31">
            <a:extLst>
              <a:ext uri="{FF2B5EF4-FFF2-40B4-BE49-F238E27FC236}">
                <a16:creationId xmlns:a16="http://schemas.microsoft.com/office/drawing/2014/main" id="{D6745611-CFCF-2D40-BD32-C56017FF5E4F}"/>
              </a:ext>
            </a:extLst>
          </p:cNvPr>
          <p:cNvSpPr txBox="1">
            <a:spLocks/>
          </p:cNvSpPr>
          <p:nvPr/>
        </p:nvSpPr>
        <p:spPr>
          <a:xfrm>
            <a:off x="129256" y="1138358"/>
            <a:ext cx="4002870" cy="10119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pPr algn="ctr"/>
            <a:r>
              <a:rPr lang="en" sz="5000" b="1" dirty="0">
                <a:solidFill>
                  <a:srgbClr val="666666"/>
                </a:solidFill>
              </a:rPr>
              <a:t>89,526,124</a:t>
            </a:r>
          </a:p>
        </p:txBody>
      </p:sp>
      <p:sp>
        <p:nvSpPr>
          <p:cNvPr id="40" name="Google Shape;331;p31">
            <a:extLst>
              <a:ext uri="{FF2B5EF4-FFF2-40B4-BE49-F238E27FC236}">
                <a16:creationId xmlns:a16="http://schemas.microsoft.com/office/drawing/2014/main" id="{CB704235-A035-8E4E-9694-C3F66DA853BD}"/>
              </a:ext>
            </a:extLst>
          </p:cNvPr>
          <p:cNvSpPr txBox="1">
            <a:spLocks/>
          </p:cNvSpPr>
          <p:nvPr/>
        </p:nvSpPr>
        <p:spPr>
          <a:xfrm>
            <a:off x="685800" y="1954652"/>
            <a:ext cx="2776728" cy="4471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60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1pPr>
            <a:lvl2pPr marL="914400" marR="0" lvl="1"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2pPr>
            <a:lvl3pPr marL="1371600" marR="0" lvl="2"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3pPr>
            <a:lvl4pPr marL="1828800" marR="0" lvl="3"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4pPr>
            <a:lvl5pPr marL="2286000" marR="0" lvl="4"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5pPr>
            <a:lvl6pPr marL="2743200" marR="0" lvl="5"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6pPr>
            <a:lvl7pPr marL="3200400" marR="0" lvl="6"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7pPr>
            <a:lvl8pPr marL="3657600" marR="0" lvl="7"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8pPr>
            <a:lvl9pPr marL="4114800" marR="0" lvl="8"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9pPr>
          </a:lstStyle>
          <a:p>
            <a:pPr marL="0" indent="0" algn="ctr">
              <a:buFont typeface="Nunito Sans"/>
              <a:buNone/>
            </a:pPr>
            <a:r>
              <a:rPr lang="en"/>
              <a:t>Description</a:t>
            </a:r>
          </a:p>
        </p:txBody>
      </p:sp>
      <p:grpSp>
        <p:nvGrpSpPr>
          <p:cNvPr id="41" name="Google Shape;333;p31">
            <a:extLst>
              <a:ext uri="{FF2B5EF4-FFF2-40B4-BE49-F238E27FC236}">
                <a16:creationId xmlns:a16="http://schemas.microsoft.com/office/drawing/2014/main" id="{BDF123A9-62F8-B849-AB2F-504B87B7EBAA}"/>
              </a:ext>
            </a:extLst>
          </p:cNvPr>
          <p:cNvGrpSpPr/>
          <p:nvPr/>
        </p:nvGrpSpPr>
        <p:grpSpPr>
          <a:xfrm>
            <a:off x="1837266" y="552498"/>
            <a:ext cx="473796" cy="463675"/>
            <a:chOff x="3932350" y="3714775"/>
            <a:chExt cx="439650" cy="319075"/>
          </a:xfrm>
          <a:solidFill>
            <a:srgbClr val="666666"/>
          </a:solidFill>
        </p:grpSpPr>
        <p:sp>
          <p:nvSpPr>
            <p:cNvPr id="42" name="Google Shape;334;p31">
              <a:extLst>
                <a:ext uri="{FF2B5EF4-FFF2-40B4-BE49-F238E27FC236}">
                  <a16:creationId xmlns:a16="http://schemas.microsoft.com/office/drawing/2014/main" id="{500593FA-7AC4-2B43-93EC-335AD40F529C}"/>
                </a:ext>
              </a:extLst>
            </p:cNvPr>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3" name="Google Shape;335;p31">
              <a:extLst>
                <a:ext uri="{FF2B5EF4-FFF2-40B4-BE49-F238E27FC236}">
                  <a16:creationId xmlns:a16="http://schemas.microsoft.com/office/drawing/2014/main" id="{29EE1304-BE03-A84E-BB56-0636C67F55A1}"/>
                </a:ext>
              </a:extLst>
            </p:cNvPr>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4" name="Google Shape;336;p31">
              <a:extLst>
                <a:ext uri="{FF2B5EF4-FFF2-40B4-BE49-F238E27FC236}">
                  <a16:creationId xmlns:a16="http://schemas.microsoft.com/office/drawing/2014/main" id="{F0FB233A-CE7F-4140-8C7C-C21A76B472B4}"/>
                </a:ext>
              </a:extLst>
            </p:cNvPr>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5" name="Google Shape;337;p31">
              <a:extLst>
                <a:ext uri="{FF2B5EF4-FFF2-40B4-BE49-F238E27FC236}">
                  <a16:creationId xmlns:a16="http://schemas.microsoft.com/office/drawing/2014/main" id="{ABF652DE-09E7-DE4B-BD82-4AB7C89F83D9}"/>
                </a:ext>
              </a:extLst>
            </p:cNvPr>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6" name="Google Shape;338;p31">
              <a:extLst>
                <a:ext uri="{FF2B5EF4-FFF2-40B4-BE49-F238E27FC236}">
                  <a16:creationId xmlns:a16="http://schemas.microsoft.com/office/drawing/2014/main" id="{C74F2FE2-54ED-0A48-A65C-4418EBA00CC1}"/>
                </a:ext>
              </a:extLst>
            </p:cNvPr>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gnaposto testo 8">
            <a:extLst>
              <a:ext uri="{FF2B5EF4-FFF2-40B4-BE49-F238E27FC236}">
                <a16:creationId xmlns:a16="http://schemas.microsoft.com/office/drawing/2014/main" id="{E62136F8-61CE-48A1-8286-776A0FCDC94F}"/>
              </a:ext>
            </a:extLst>
          </p:cNvPr>
          <p:cNvSpPr>
            <a:spLocks noGrp="1"/>
          </p:cNvSpPr>
          <p:nvPr>
            <p:ph type="body" idx="1"/>
          </p:nvPr>
        </p:nvSpPr>
        <p:spPr>
          <a:xfrm>
            <a:off x="347424" y="501541"/>
            <a:ext cx="8339375" cy="4366294"/>
          </a:xfrm>
        </p:spPr>
        <p:txBody>
          <a:bodyPr/>
          <a:lstStyle/>
          <a:p>
            <a:pPr marL="127000" indent="0">
              <a:buNone/>
            </a:pPr>
            <a:r>
              <a:rPr lang="it-IT" dirty="0" err="1">
                <a:solidFill>
                  <a:srgbClr val="666666"/>
                </a:solidFill>
              </a:rPr>
              <a:t>Bibliography</a:t>
            </a:r>
            <a:br>
              <a:rPr lang="it-IT" dirty="0">
                <a:solidFill>
                  <a:srgbClr val="666666"/>
                </a:solidFill>
              </a:rPr>
            </a:br>
            <a:endParaRPr lang="it-IT" dirty="0">
              <a:solidFill>
                <a:srgbClr val="666666"/>
              </a:solidFill>
            </a:endParaRPr>
          </a:p>
          <a:p>
            <a:pPr marL="127000" indent="0">
              <a:buNone/>
            </a:pPr>
            <a:r>
              <a:rPr lang="en-US" sz="800" dirty="0">
                <a:solidFill>
                  <a:srgbClr val="666666"/>
                </a:solidFill>
              </a:rPr>
              <a:t>[1] </a:t>
            </a:r>
            <a:r>
              <a:rPr lang="en-US" sz="800" dirty="0" err="1">
                <a:solidFill>
                  <a:srgbClr val="666666"/>
                </a:solidFill>
              </a:rPr>
              <a:t>Coroller</a:t>
            </a:r>
            <a:r>
              <a:rPr lang="en-US" sz="800" dirty="0">
                <a:solidFill>
                  <a:srgbClr val="666666"/>
                </a:solidFill>
              </a:rPr>
              <a:t>, T. P. (2017). Combining data science and medical imaging: Advancing cancer precision medicine with radiomics. Maastricht: </a:t>
            </a:r>
            <a:r>
              <a:rPr lang="en-US" sz="800" dirty="0" err="1">
                <a:solidFill>
                  <a:srgbClr val="666666"/>
                </a:solidFill>
              </a:rPr>
              <a:t>Datawyse</a:t>
            </a:r>
            <a:r>
              <a:rPr lang="en-US" sz="800" dirty="0">
                <a:solidFill>
                  <a:srgbClr val="666666"/>
                </a:solidFill>
              </a:rPr>
              <a:t> / </a:t>
            </a:r>
            <a:r>
              <a:rPr lang="en-US" sz="800" dirty="0" err="1">
                <a:solidFill>
                  <a:srgbClr val="666666"/>
                </a:solidFill>
              </a:rPr>
              <a:t>Universitaire</a:t>
            </a:r>
            <a:r>
              <a:rPr lang="en-US" sz="800" dirty="0">
                <a:solidFill>
                  <a:srgbClr val="666666"/>
                </a:solidFill>
              </a:rPr>
              <a:t> Pers Maastricht</a:t>
            </a:r>
          </a:p>
          <a:p>
            <a:pPr marL="127000" indent="0">
              <a:buNone/>
            </a:pPr>
            <a:r>
              <a:rPr lang="en-US" sz="800" dirty="0">
                <a:solidFill>
                  <a:srgbClr val="666666"/>
                </a:solidFill>
              </a:rPr>
              <a:t>[2] Francesca </a:t>
            </a:r>
            <a:r>
              <a:rPr lang="en-US" sz="800" dirty="0" err="1">
                <a:solidFill>
                  <a:srgbClr val="666666"/>
                </a:solidFill>
              </a:rPr>
              <a:t>Gallivanone</a:t>
            </a:r>
            <a:r>
              <a:rPr lang="en-US" sz="800" dirty="0">
                <a:solidFill>
                  <a:srgbClr val="666666"/>
                </a:solidFill>
              </a:rPr>
              <a:t>, Matteo </a:t>
            </a:r>
            <a:r>
              <a:rPr lang="en-US" sz="800" dirty="0" err="1">
                <a:solidFill>
                  <a:srgbClr val="666666"/>
                </a:solidFill>
              </a:rPr>
              <a:t>Interlenghi</a:t>
            </a:r>
            <a:r>
              <a:rPr lang="en-US" sz="800" dirty="0">
                <a:solidFill>
                  <a:srgbClr val="666666"/>
                </a:solidFill>
              </a:rPr>
              <a:t>, Daniela </a:t>
            </a:r>
            <a:r>
              <a:rPr lang="en-US" sz="800" dirty="0" err="1">
                <a:solidFill>
                  <a:srgbClr val="666666"/>
                </a:solidFill>
              </a:rPr>
              <a:t>D’Ambrosio</a:t>
            </a:r>
            <a:r>
              <a:rPr lang="en-US" sz="800" dirty="0">
                <a:solidFill>
                  <a:srgbClr val="666666"/>
                </a:solidFill>
              </a:rPr>
              <a:t>, Giuseppe </a:t>
            </a:r>
            <a:r>
              <a:rPr lang="en-US" sz="800" dirty="0" err="1">
                <a:solidFill>
                  <a:srgbClr val="666666"/>
                </a:solidFill>
              </a:rPr>
              <a:t>Trifirò</a:t>
            </a:r>
            <a:r>
              <a:rPr lang="en-US" sz="800" dirty="0">
                <a:solidFill>
                  <a:srgbClr val="666666"/>
                </a:solidFill>
              </a:rPr>
              <a:t>, and Isabella Castiglioni, “Parameters Influencing PET Imaging Features: A Phantom Study with Irregular and Heterogeneous Synthetic Lesions,” Contrast Media &amp; Molecular Imaging, vol. 2018</a:t>
            </a:r>
          </a:p>
          <a:p>
            <a:pPr marL="127000" indent="0">
              <a:buNone/>
            </a:pPr>
            <a:r>
              <a:rPr lang="it-IT" sz="800" dirty="0">
                <a:solidFill>
                  <a:srgbClr val="666666"/>
                </a:solidFill>
              </a:rPr>
              <a:t>[3] </a:t>
            </a:r>
            <a:r>
              <a:rPr lang="it-IT" sz="800" dirty="0" err="1">
                <a:solidFill>
                  <a:srgbClr val="666666"/>
                </a:solidFill>
              </a:rPr>
              <a:t>Vallières</a:t>
            </a:r>
            <a:r>
              <a:rPr lang="it-IT" sz="800" dirty="0">
                <a:solidFill>
                  <a:srgbClr val="666666"/>
                </a:solidFill>
              </a:rPr>
              <a:t>, M. et al. (2015). A </a:t>
            </a:r>
            <a:r>
              <a:rPr lang="it-IT" sz="800" dirty="0" err="1">
                <a:solidFill>
                  <a:srgbClr val="666666"/>
                </a:solidFill>
              </a:rPr>
              <a:t>radiomics</a:t>
            </a:r>
            <a:r>
              <a:rPr lang="it-IT" sz="800" dirty="0">
                <a:solidFill>
                  <a:srgbClr val="666666"/>
                </a:solidFill>
              </a:rPr>
              <a:t> model from joint FDG-PET and MRI texture features for the </a:t>
            </a:r>
            <a:r>
              <a:rPr lang="it-IT" sz="800" dirty="0" err="1">
                <a:solidFill>
                  <a:srgbClr val="666666"/>
                </a:solidFill>
              </a:rPr>
              <a:t>prediction</a:t>
            </a:r>
            <a:r>
              <a:rPr lang="it-IT" sz="800" dirty="0">
                <a:solidFill>
                  <a:srgbClr val="666666"/>
                </a:solidFill>
              </a:rPr>
              <a:t> of </a:t>
            </a:r>
            <a:r>
              <a:rPr lang="it-IT" sz="800" dirty="0" err="1">
                <a:solidFill>
                  <a:srgbClr val="666666"/>
                </a:solidFill>
              </a:rPr>
              <a:t>lung</a:t>
            </a:r>
            <a:r>
              <a:rPr lang="it-IT" sz="800" dirty="0">
                <a:solidFill>
                  <a:srgbClr val="666666"/>
                </a:solidFill>
              </a:rPr>
              <a:t> </a:t>
            </a:r>
            <a:r>
              <a:rPr lang="it-IT" sz="800" dirty="0" err="1">
                <a:solidFill>
                  <a:srgbClr val="666666"/>
                </a:solidFill>
              </a:rPr>
              <a:t>metastases</a:t>
            </a:r>
            <a:r>
              <a:rPr lang="it-IT" sz="800" dirty="0">
                <a:solidFill>
                  <a:srgbClr val="666666"/>
                </a:solidFill>
              </a:rPr>
              <a:t> in soft-</a:t>
            </a:r>
            <a:r>
              <a:rPr lang="it-IT" sz="800" dirty="0" err="1">
                <a:solidFill>
                  <a:srgbClr val="666666"/>
                </a:solidFill>
              </a:rPr>
              <a:t>tissue</a:t>
            </a:r>
            <a:r>
              <a:rPr lang="it-IT" sz="800" dirty="0">
                <a:solidFill>
                  <a:srgbClr val="666666"/>
                </a:solidFill>
              </a:rPr>
              <a:t> </a:t>
            </a:r>
            <a:r>
              <a:rPr lang="it-IT" sz="800" dirty="0" err="1">
                <a:solidFill>
                  <a:srgbClr val="666666"/>
                </a:solidFill>
              </a:rPr>
              <a:t>sarcomas</a:t>
            </a:r>
            <a:r>
              <a:rPr lang="it-IT" sz="800" dirty="0">
                <a:solidFill>
                  <a:srgbClr val="666666"/>
                </a:solidFill>
              </a:rPr>
              <a:t> of the </a:t>
            </a:r>
            <a:r>
              <a:rPr lang="it-IT" sz="800" dirty="0" err="1">
                <a:solidFill>
                  <a:srgbClr val="666666"/>
                </a:solidFill>
              </a:rPr>
              <a:t>extremities</a:t>
            </a:r>
            <a:r>
              <a:rPr lang="it-IT" sz="800" dirty="0">
                <a:solidFill>
                  <a:srgbClr val="666666"/>
                </a:solidFill>
              </a:rPr>
              <a:t>. </a:t>
            </a:r>
            <a:r>
              <a:rPr lang="it-IT" sz="800" dirty="0" err="1">
                <a:solidFill>
                  <a:srgbClr val="666666"/>
                </a:solidFill>
              </a:rPr>
              <a:t>Physics</a:t>
            </a:r>
            <a:r>
              <a:rPr lang="it-IT" sz="800" dirty="0">
                <a:solidFill>
                  <a:srgbClr val="666666"/>
                </a:solidFill>
              </a:rPr>
              <a:t> in Medicine and </a:t>
            </a:r>
            <a:r>
              <a:rPr lang="it-IT" sz="800" dirty="0" err="1">
                <a:solidFill>
                  <a:srgbClr val="666666"/>
                </a:solidFill>
              </a:rPr>
              <a:t>Biology</a:t>
            </a:r>
            <a:r>
              <a:rPr lang="it-IT" sz="800" dirty="0">
                <a:solidFill>
                  <a:srgbClr val="666666"/>
                </a:solidFill>
              </a:rPr>
              <a:t>, 60(14),  5471-5496. doi:10.1088/0031-9155/60/14/5471</a:t>
            </a:r>
          </a:p>
          <a:p>
            <a:pPr marL="127000" indent="0">
              <a:buNone/>
            </a:pPr>
            <a:r>
              <a:rPr lang="it-IT" sz="800" dirty="0">
                <a:solidFill>
                  <a:srgbClr val="666666"/>
                </a:solidFill>
              </a:rPr>
              <a:t>[4] Zhou, H., </a:t>
            </a:r>
            <a:r>
              <a:rPr lang="it-IT" sz="800" dirty="0" err="1">
                <a:solidFill>
                  <a:srgbClr val="666666"/>
                </a:solidFill>
              </a:rPr>
              <a:t>Vallières</a:t>
            </a:r>
            <a:r>
              <a:rPr lang="it-IT" sz="800" dirty="0">
                <a:solidFill>
                  <a:srgbClr val="666666"/>
                </a:solidFill>
              </a:rPr>
              <a:t>, M., Bai, H.X. et al. (2017). MRI features </a:t>
            </a:r>
            <a:r>
              <a:rPr lang="it-IT" sz="800" dirty="0" err="1">
                <a:solidFill>
                  <a:srgbClr val="666666"/>
                </a:solidFill>
              </a:rPr>
              <a:t>predict</a:t>
            </a:r>
            <a:r>
              <a:rPr lang="it-IT" sz="800" dirty="0">
                <a:solidFill>
                  <a:srgbClr val="666666"/>
                </a:solidFill>
              </a:rPr>
              <a:t> survival and </a:t>
            </a:r>
            <a:r>
              <a:rPr lang="it-IT" sz="800" dirty="0" err="1">
                <a:solidFill>
                  <a:srgbClr val="666666"/>
                </a:solidFill>
              </a:rPr>
              <a:t>molecular</a:t>
            </a:r>
            <a:r>
              <a:rPr lang="it-IT" sz="800" dirty="0">
                <a:solidFill>
                  <a:srgbClr val="666666"/>
                </a:solidFill>
              </a:rPr>
              <a:t> markers in diffuse </a:t>
            </a:r>
            <a:r>
              <a:rPr lang="it-IT" sz="800" dirty="0" err="1">
                <a:solidFill>
                  <a:srgbClr val="666666"/>
                </a:solidFill>
              </a:rPr>
              <a:t>lower</a:t>
            </a:r>
            <a:r>
              <a:rPr lang="it-IT" sz="800" dirty="0">
                <a:solidFill>
                  <a:srgbClr val="666666"/>
                </a:solidFill>
              </a:rPr>
              <a:t>-grade </a:t>
            </a:r>
            <a:r>
              <a:rPr lang="it-IT" sz="800" dirty="0" err="1">
                <a:solidFill>
                  <a:srgbClr val="666666"/>
                </a:solidFill>
              </a:rPr>
              <a:t>gliomas</a:t>
            </a:r>
            <a:r>
              <a:rPr lang="it-IT" sz="800" dirty="0">
                <a:solidFill>
                  <a:srgbClr val="666666"/>
                </a:solidFill>
              </a:rPr>
              <a:t>.  Neuro-</a:t>
            </a:r>
            <a:r>
              <a:rPr lang="it-IT" sz="800" dirty="0" err="1">
                <a:solidFill>
                  <a:srgbClr val="666666"/>
                </a:solidFill>
              </a:rPr>
              <a:t>Oncology</a:t>
            </a:r>
            <a:r>
              <a:rPr lang="it-IT" sz="800" dirty="0">
                <a:solidFill>
                  <a:srgbClr val="666666"/>
                </a:solidFill>
              </a:rPr>
              <a:t>, 19(6), 862-870. doi:10.1093/</a:t>
            </a:r>
            <a:r>
              <a:rPr lang="it-IT" sz="800" dirty="0" err="1">
                <a:solidFill>
                  <a:srgbClr val="666666"/>
                </a:solidFill>
              </a:rPr>
              <a:t>neuonc</a:t>
            </a:r>
            <a:r>
              <a:rPr lang="it-IT" sz="800" dirty="0">
                <a:solidFill>
                  <a:srgbClr val="666666"/>
                </a:solidFill>
              </a:rPr>
              <a:t>/now256</a:t>
            </a:r>
          </a:p>
          <a:p>
            <a:pPr marL="127000" indent="0">
              <a:buNone/>
            </a:pPr>
            <a:r>
              <a:rPr lang="it-IT" sz="800" dirty="0">
                <a:solidFill>
                  <a:srgbClr val="666666"/>
                </a:solidFill>
              </a:rPr>
              <a:t>[5] </a:t>
            </a:r>
            <a:r>
              <a:rPr lang="it-IT" sz="800" dirty="0" err="1">
                <a:solidFill>
                  <a:srgbClr val="666666"/>
                </a:solidFill>
              </a:rPr>
              <a:t>Vallière</a:t>
            </a:r>
            <a:r>
              <a:rPr lang="it-IT" sz="800" dirty="0">
                <a:solidFill>
                  <a:srgbClr val="666666"/>
                </a:solidFill>
              </a:rPr>
              <a:t>, M. et al. (2017). </a:t>
            </a:r>
            <a:r>
              <a:rPr lang="it-IT" sz="800" dirty="0" err="1">
                <a:solidFill>
                  <a:srgbClr val="666666"/>
                </a:solidFill>
              </a:rPr>
              <a:t>Radiomics</a:t>
            </a:r>
            <a:r>
              <a:rPr lang="it-IT" sz="800" dirty="0">
                <a:solidFill>
                  <a:srgbClr val="666666"/>
                </a:solidFill>
              </a:rPr>
              <a:t> strategies for risk </a:t>
            </a:r>
            <a:r>
              <a:rPr lang="it-IT" sz="800" dirty="0" err="1">
                <a:solidFill>
                  <a:srgbClr val="666666"/>
                </a:solidFill>
              </a:rPr>
              <a:t>assessment</a:t>
            </a:r>
            <a:r>
              <a:rPr lang="it-IT" sz="800" dirty="0">
                <a:solidFill>
                  <a:srgbClr val="666666"/>
                </a:solidFill>
              </a:rPr>
              <a:t>  of </a:t>
            </a:r>
            <a:r>
              <a:rPr lang="it-IT" sz="800" dirty="0" err="1">
                <a:solidFill>
                  <a:srgbClr val="666666"/>
                </a:solidFill>
              </a:rPr>
              <a:t>tumour</a:t>
            </a:r>
            <a:r>
              <a:rPr lang="it-IT" sz="800" dirty="0">
                <a:solidFill>
                  <a:srgbClr val="666666"/>
                </a:solidFill>
              </a:rPr>
              <a:t> </a:t>
            </a:r>
            <a:r>
              <a:rPr lang="it-IT" sz="800" dirty="0" err="1">
                <a:solidFill>
                  <a:srgbClr val="666666"/>
                </a:solidFill>
              </a:rPr>
              <a:t>failure</a:t>
            </a:r>
            <a:r>
              <a:rPr lang="it-IT" sz="800" dirty="0">
                <a:solidFill>
                  <a:srgbClr val="666666"/>
                </a:solidFill>
              </a:rPr>
              <a:t> in head-and-</a:t>
            </a:r>
            <a:r>
              <a:rPr lang="it-IT" sz="800" dirty="0" err="1">
                <a:solidFill>
                  <a:srgbClr val="666666"/>
                </a:solidFill>
              </a:rPr>
              <a:t>neck</a:t>
            </a:r>
            <a:r>
              <a:rPr lang="it-IT" sz="800" dirty="0">
                <a:solidFill>
                  <a:srgbClr val="666666"/>
                </a:solidFill>
              </a:rPr>
              <a:t> </a:t>
            </a:r>
            <a:r>
              <a:rPr lang="it-IT" sz="800" dirty="0" err="1">
                <a:solidFill>
                  <a:srgbClr val="666666"/>
                </a:solidFill>
              </a:rPr>
              <a:t>cancer</a:t>
            </a:r>
            <a:r>
              <a:rPr lang="it-IT" sz="800" dirty="0">
                <a:solidFill>
                  <a:srgbClr val="666666"/>
                </a:solidFill>
              </a:rPr>
              <a:t>. Scientific Reports, 7:10117. doi:10.1038/s41598-017-10371-5 </a:t>
            </a:r>
          </a:p>
        </p:txBody>
      </p:sp>
      <p:sp>
        <p:nvSpPr>
          <p:cNvPr id="3" name="Segnaposto numero diapositiva 2">
            <a:extLst>
              <a:ext uri="{FF2B5EF4-FFF2-40B4-BE49-F238E27FC236}">
                <a16:creationId xmlns:a16="http://schemas.microsoft.com/office/drawing/2014/main" id="{6ABDB339-5F96-4478-80CB-B14F483A02B8}"/>
              </a:ext>
            </a:extLst>
          </p:cNvPr>
          <p:cNvSpPr>
            <a:spLocks noGrp="1"/>
          </p:cNvSpPr>
          <p:nvPr>
            <p:ph type="sldNum" idx="12"/>
          </p:nvPr>
        </p:nvSpPr>
        <p:spPr/>
        <p:txBody>
          <a:bodyPr/>
          <a:lstStyle/>
          <a:p>
            <a:pPr lvl="0"/>
            <a:fld id="{00000000-1234-1234-1234-123412341234}" type="slidenum">
              <a:rPr lang="it-IT" smtClean="0"/>
              <a:pPr lvl="0"/>
              <a:t>31</a:t>
            </a:fld>
            <a:endParaRPr lang="it-IT"/>
          </a:p>
        </p:txBody>
      </p:sp>
    </p:spTree>
    <p:extLst>
      <p:ext uri="{BB962C8B-B14F-4D97-AF65-F5344CB8AC3E}">
        <p14:creationId xmlns:p14="http://schemas.microsoft.com/office/powerpoint/2010/main" val="8132418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32</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13902591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40408748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4126001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795789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4301327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4911186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38</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5562834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template is for a SlideDoc</a:t>
            </a:r>
            <a:endParaRPr/>
          </a:p>
        </p:txBody>
      </p:sp>
      <p:sp>
        <p:nvSpPr>
          <p:cNvPr id="114" name="Google Shape;114;p17"/>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A slidedoc is a visual document, developed in presentation software, that is intended to be read and referenced instead of projected.</a:t>
            </a:r>
            <a:endParaRPr/>
          </a:p>
        </p:txBody>
      </p:sp>
      <p:sp>
        <p:nvSpPr>
          <p:cNvPr id="115" name="Google Shape;115;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39</a:t>
            </a:fld>
            <a:endParaRPr/>
          </a:p>
        </p:txBody>
      </p:sp>
      <p:sp>
        <p:nvSpPr>
          <p:cNvPr id="116" name="Google Shape;116;p17"/>
          <p:cNvSpPr txBox="1">
            <a:spLocks noGrp="1"/>
          </p:cNvSpPr>
          <p:nvPr>
            <p:ph type="body" idx="2"/>
          </p:nvPr>
        </p:nvSpPr>
        <p:spPr>
          <a:xfrm>
            <a:off x="3090625" y="1851913"/>
            <a:ext cx="55962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Slidedocs help you spread your smart thinking by combining visual communications with short chunks of written copy. Their scannable nature makes them great pre-read, reference, and leave-behind materials. Their modularity makes it easy for people to incorporate your ideas into their own communications. And these features together make slidedocs </a:t>
            </a:r>
            <a:r>
              <a:rPr lang="en">
                <a:solidFill>
                  <a:srgbClr val="F67031"/>
                </a:solidFill>
              </a:rPr>
              <a:t>the perfect companion to both written documents and presentations</a:t>
            </a:r>
            <a:r>
              <a:rPr lang="en"/>
              <a:t>.</a:t>
            </a:r>
            <a:endParaRPr/>
          </a:p>
          <a:p>
            <a:pPr marL="0" lvl="0" indent="0" algn="l" rtl="0">
              <a:spcBef>
                <a:spcPts val="1000"/>
              </a:spcBef>
              <a:spcAft>
                <a:spcPts val="1000"/>
              </a:spcAft>
              <a:buClr>
                <a:schemeClr val="dk1"/>
              </a:buClr>
              <a:buSzPts val="1100"/>
              <a:buFont typeface="Arial"/>
              <a:buNone/>
            </a:pPr>
            <a:r>
              <a:rPr lang="en" b="1">
                <a:solidFill>
                  <a:schemeClr val="dk2"/>
                </a:solidFill>
              </a:rPr>
              <a:t>Text from </a:t>
            </a:r>
            <a:r>
              <a:rPr lang="en" b="1" u="sng">
                <a:solidFill>
                  <a:srgbClr val="F67031"/>
                </a:solidFill>
                <a:hlinkClick r:id="rId3"/>
              </a:rPr>
              <a:t>duarte.com/slidedocs</a:t>
            </a:r>
            <a:endParaRPr b="1">
              <a:solidFill>
                <a:srgbClr val="F6703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572000" y="866698"/>
            <a:ext cx="4731545"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127000" indent="0">
              <a:buNone/>
            </a:pPr>
            <a:r>
              <a:rPr lang="it-IT" dirty="0">
                <a:solidFill>
                  <a:srgbClr val="666666"/>
                </a:solidFill>
              </a:rPr>
              <a:t>Cancer </a:t>
            </a:r>
            <a:r>
              <a:rPr lang="it-IT" dirty="0" err="1">
                <a:solidFill>
                  <a:srgbClr val="666666"/>
                </a:solidFill>
              </a:rPr>
              <a:t>is</a:t>
            </a:r>
            <a:r>
              <a:rPr lang="it-IT" dirty="0">
                <a:solidFill>
                  <a:srgbClr val="666666"/>
                </a:solidFill>
              </a:rPr>
              <a:t> the second </a:t>
            </a:r>
            <a:r>
              <a:rPr lang="it-IT" dirty="0" err="1">
                <a:solidFill>
                  <a:srgbClr val="666666"/>
                </a:solidFill>
              </a:rPr>
              <a:t>leading</a:t>
            </a:r>
            <a:r>
              <a:rPr lang="it-IT" dirty="0">
                <a:solidFill>
                  <a:srgbClr val="666666"/>
                </a:solidFill>
              </a:rPr>
              <a:t> cause of </a:t>
            </a:r>
            <a:r>
              <a:rPr lang="it-IT" dirty="0" err="1">
                <a:solidFill>
                  <a:srgbClr val="666666"/>
                </a:solidFill>
              </a:rPr>
              <a:t>death</a:t>
            </a:r>
            <a:r>
              <a:rPr lang="it-IT" dirty="0">
                <a:solidFill>
                  <a:srgbClr val="666666"/>
                </a:solidFill>
              </a:rPr>
              <a:t> </a:t>
            </a:r>
            <a:r>
              <a:rPr lang="it-IT" dirty="0" err="1">
                <a:solidFill>
                  <a:srgbClr val="666666"/>
                </a:solidFill>
              </a:rPr>
              <a:t>globally</a:t>
            </a:r>
            <a:r>
              <a:rPr lang="it-IT" dirty="0">
                <a:solidFill>
                  <a:srgbClr val="666666"/>
                </a:solidFill>
              </a:rPr>
              <a:t>.</a:t>
            </a:r>
          </a:p>
          <a:p>
            <a:pPr marL="127000" indent="0">
              <a:buNone/>
            </a:pPr>
            <a:endParaRPr lang="it-IT" dirty="0">
              <a:solidFill>
                <a:srgbClr val="666666"/>
              </a:solidFill>
            </a:endParaRPr>
          </a:p>
          <a:p>
            <a:pPr marL="127000" indent="0">
              <a:buNone/>
            </a:pPr>
            <a:r>
              <a:rPr lang="it-IT" dirty="0" err="1">
                <a:solidFill>
                  <a:srgbClr val="666666"/>
                </a:solidFill>
              </a:rPr>
              <a:t>While</a:t>
            </a:r>
            <a:r>
              <a:rPr lang="it-IT" dirty="0">
                <a:solidFill>
                  <a:srgbClr val="666666"/>
                </a:solidFill>
              </a:rPr>
              <a:t> </a:t>
            </a:r>
            <a:r>
              <a:rPr lang="it-IT" dirty="0" err="1">
                <a:solidFill>
                  <a:srgbClr val="666666"/>
                </a:solidFill>
              </a:rPr>
              <a:t>medical</a:t>
            </a:r>
            <a:r>
              <a:rPr lang="it-IT" dirty="0">
                <a:solidFill>
                  <a:srgbClr val="666666"/>
                </a:solidFill>
              </a:rPr>
              <a:t> knowledge </a:t>
            </a:r>
            <a:r>
              <a:rPr lang="it-IT" dirty="0" err="1">
                <a:solidFill>
                  <a:srgbClr val="666666"/>
                </a:solidFill>
              </a:rPr>
              <a:t>forms</a:t>
            </a:r>
            <a:r>
              <a:rPr lang="it-IT" dirty="0">
                <a:solidFill>
                  <a:srgbClr val="666666"/>
                </a:solidFill>
              </a:rPr>
              <a:t> the </a:t>
            </a:r>
            <a:r>
              <a:rPr lang="it-IT" dirty="0" err="1">
                <a:solidFill>
                  <a:srgbClr val="666666"/>
                </a:solidFill>
              </a:rPr>
              <a:t>basis</a:t>
            </a:r>
            <a:r>
              <a:rPr lang="it-IT" dirty="0">
                <a:solidFill>
                  <a:srgbClr val="666666"/>
                </a:solidFill>
              </a:rPr>
              <a:t> of </a:t>
            </a:r>
            <a:r>
              <a:rPr lang="it-IT" dirty="0" err="1">
                <a:solidFill>
                  <a:srgbClr val="666666"/>
                </a:solidFill>
              </a:rPr>
              <a:t>health</a:t>
            </a:r>
            <a:r>
              <a:rPr lang="it-IT" dirty="0">
                <a:solidFill>
                  <a:srgbClr val="666666"/>
                </a:solidFill>
              </a:rPr>
              <a:t> </a:t>
            </a:r>
            <a:r>
              <a:rPr lang="it-IT" dirty="0" err="1">
                <a:solidFill>
                  <a:srgbClr val="666666"/>
                </a:solidFill>
              </a:rPr>
              <a:t>practitioners</a:t>
            </a:r>
            <a:r>
              <a:rPr lang="it-IT" dirty="0">
                <a:solidFill>
                  <a:srgbClr val="666666"/>
                </a:solidFill>
              </a:rPr>
              <a:t> </a:t>
            </a:r>
            <a:r>
              <a:rPr lang="it-IT" dirty="0" err="1">
                <a:solidFill>
                  <a:srgbClr val="666666"/>
                </a:solidFill>
              </a:rPr>
              <a:t>decisions</a:t>
            </a:r>
            <a:r>
              <a:rPr lang="it-IT" dirty="0">
                <a:solidFill>
                  <a:srgbClr val="666666"/>
                </a:solidFill>
              </a:rPr>
              <a:t>, </a:t>
            </a:r>
            <a:r>
              <a:rPr lang="it-IT" dirty="0" err="1">
                <a:solidFill>
                  <a:srgbClr val="666666"/>
                </a:solidFill>
              </a:rPr>
              <a:t>medical</a:t>
            </a:r>
            <a:r>
              <a:rPr lang="it-IT" dirty="0">
                <a:solidFill>
                  <a:srgbClr val="666666"/>
                </a:solidFill>
              </a:rPr>
              <a:t> imaging </a:t>
            </a:r>
            <a:r>
              <a:rPr lang="it-IT" dirty="0" err="1">
                <a:solidFill>
                  <a:srgbClr val="666666"/>
                </a:solidFill>
              </a:rPr>
              <a:t>is</a:t>
            </a:r>
            <a:r>
              <a:rPr lang="it-IT" dirty="0">
                <a:solidFill>
                  <a:srgbClr val="666666"/>
                </a:solidFill>
              </a:rPr>
              <a:t> a </a:t>
            </a:r>
            <a:r>
              <a:rPr lang="it-IT" dirty="0" err="1">
                <a:solidFill>
                  <a:srgbClr val="666666"/>
                </a:solidFill>
              </a:rPr>
              <a:t>vital</a:t>
            </a:r>
            <a:r>
              <a:rPr lang="it-IT" dirty="0">
                <a:solidFill>
                  <a:srgbClr val="666666"/>
                </a:solidFill>
              </a:rPr>
              <a:t> part of </a:t>
            </a:r>
            <a:r>
              <a:rPr lang="it-IT" dirty="0" err="1">
                <a:solidFill>
                  <a:srgbClr val="666666"/>
                </a:solidFill>
              </a:rPr>
              <a:t>confirming</a:t>
            </a:r>
            <a:r>
              <a:rPr lang="it-IT" dirty="0">
                <a:solidFill>
                  <a:srgbClr val="666666"/>
                </a:solidFill>
              </a:rPr>
              <a:t> </a:t>
            </a:r>
            <a:r>
              <a:rPr lang="it-IT" dirty="0" err="1">
                <a:solidFill>
                  <a:srgbClr val="666666"/>
                </a:solidFill>
              </a:rPr>
              <a:t>any</a:t>
            </a:r>
            <a:r>
              <a:rPr lang="it-IT" dirty="0">
                <a:solidFill>
                  <a:srgbClr val="666666"/>
                </a:solidFill>
              </a:rPr>
              <a:t> </a:t>
            </a:r>
            <a:r>
              <a:rPr lang="it-IT" dirty="0" err="1">
                <a:solidFill>
                  <a:srgbClr val="666666"/>
                </a:solidFill>
              </a:rPr>
              <a:t>diagnosis</a:t>
            </a:r>
            <a:r>
              <a:rPr lang="it-IT" dirty="0">
                <a:solidFill>
                  <a:srgbClr val="666666"/>
                </a:solidFill>
              </a:rPr>
              <a:t>.</a:t>
            </a:r>
          </a:p>
          <a:p>
            <a:pPr marL="127000" indent="0">
              <a:buNone/>
            </a:pPr>
            <a:endParaRPr lang="it-IT" dirty="0">
              <a:solidFill>
                <a:srgbClr val="666666"/>
              </a:solidFill>
            </a:endParaRPr>
          </a:p>
          <a:p>
            <a:pPr marL="127000" indent="0">
              <a:buNone/>
            </a:pPr>
            <a:r>
              <a:rPr lang="it-IT" dirty="0" err="1">
                <a:solidFill>
                  <a:srgbClr val="666666"/>
                </a:solidFill>
              </a:rPr>
              <a:t>It</a:t>
            </a:r>
            <a:r>
              <a:rPr lang="it-IT" dirty="0">
                <a:solidFill>
                  <a:srgbClr val="666666"/>
                </a:solidFill>
              </a:rPr>
              <a:t> can </a:t>
            </a:r>
            <a:r>
              <a:rPr lang="it-IT" dirty="0" err="1">
                <a:solidFill>
                  <a:srgbClr val="666666"/>
                </a:solidFill>
              </a:rPr>
              <a:t>also</a:t>
            </a:r>
            <a:r>
              <a:rPr lang="it-IT" dirty="0">
                <a:solidFill>
                  <a:srgbClr val="666666"/>
                </a:solidFill>
              </a:rPr>
              <a:t> </a:t>
            </a:r>
            <a:r>
              <a:rPr lang="it-IT" dirty="0" err="1">
                <a:solidFill>
                  <a:srgbClr val="666666"/>
                </a:solidFill>
              </a:rPr>
              <a:t>inform</a:t>
            </a:r>
            <a:r>
              <a:rPr lang="it-IT" dirty="0">
                <a:solidFill>
                  <a:srgbClr val="666666"/>
                </a:solidFill>
              </a:rPr>
              <a:t> the doctor of </a:t>
            </a:r>
            <a:r>
              <a:rPr lang="it-IT" dirty="0" err="1">
                <a:solidFill>
                  <a:srgbClr val="666666"/>
                </a:solidFill>
              </a:rPr>
              <a:t>internal</a:t>
            </a:r>
            <a:r>
              <a:rPr lang="it-IT" dirty="0">
                <a:solidFill>
                  <a:srgbClr val="666666"/>
                </a:solidFill>
              </a:rPr>
              <a:t> </a:t>
            </a:r>
            <a:r>
              <a:rPr lang="it-IT" dirty="0" err="1">
                <a:solidFill>
                  <a:srgbClr val="666666"/>
                </a:solidFill>
              </a:rPr>
              <a:t>problems</a:t>
            </a:r>
            <a:r>
              <a:rPr lang="it-IT" dirty="0">
                <a:solidFill>
                  <a:srgbClr val="666666"/>
                </a:solidFill>
              </a:rPr>
              <a:t> </a:t>
            </a:r>
            <a:r>
              <a:rPr lang="it-IT" dirty="0" err="1">
                <a:solidFill>
                  <a:srgbClr val="666666"/>
                </a:solidFill>
              </a:rPr>
              <a:t>that</a:t>
            </a:r>
            <a:r>
              <a:rPr lang="it-IT" dirty="0">
                <a:solidFill>
                  <a:srgbClr val="666666"/>
                </a:solidFill>
              </a:rPr>
              <a:t> a </a:t>
            </a:r>
            <a:r>
              <a:rPr lang="it-IT" dirty="0" err="1">
                <a:solidFill>
                  <a:srgbClr val="666666"/>
                </a:solidFill>
              </a:rPr>
              <a:t>basic</a:t>
            </a:r>
            <a:r>
              <a:rPr lang="it-IT" dirty="0">
                <a:solidFill>
                  <a:srgbClr val="666666"/>
                </a:solidFill>
              </a:rPr>
              <a:t> </a:t>
            </a:r>
            <a:r>
              <a:rPr lang="it-IT" dirty="0" err="1">
                <a:solidFill>
                  <a:srgbClr val="666666"/>
                </a:solidFill>
              </a:rPr>
              <a:t>external</a:t>
            </a:r>
            <a:r>
              <a:rPr lang="it-IT" dirty="0">
                <a:solidFill>
                  <a:srgbClr val="666666"/>
                </a:solidFill>
              </a:rPr>
              <a:t> </a:t>
            </a:r>
            <a:r>
              <a:rPr lang="it-IT" dirty="0" err="1">
                <a:solidFill>
                  <a:srgbClr val="666666"/>
                </a:solidFill>
              </a:rPr>
              <a:t>examination</a:t>
            </a:r>
            <a:r>
              <a:rPr lang="it-IT" dirty="0">
                <a:solidFill>
                  <a:srgbClr val="666666"/>
                </a:solidFill>
              </a:rPr>
              <a:t> </a:t>
            </a:r>
            <a:r>
              <a:rPr lang="it-IT" dirty="0" err="1">
                <a:solidFill>
                  <a:srgbClr val="666666"/>
                </a:solidFill>
              </a:rPr>
              <a:t>would</a:t>
            </a:r>
            <a:r>
              <a:rPr lang="it-IT" dirty="0">
                <a:solidFill>
                  <a:srgbClr val="666666"/>
                </a:solidFill>
              </a:rPr>
              <a:t> </a:t>
            </a:r>
            <a:r>
              <a:rPr lang="it-IT" dirty="0" err="1">
                <a:solidFill>
                  <a:srgbClr val="666666"/>
                </a:solidFill>
              </a:rPr>
              <a:t>fail</a:t>
            </a:r>
            <a:r>
              <a:rPr lang="it-IT" dirty="0">
                <a:solidFill>
                  <a:srgbClr val="666666"/>
                </a:solidFill>
              </a:rPr>
              <a:t> to </a:t>
            </a:r>
            <a:r>
              <a:rPr lang="it-IT" dirty="0" err="1">
                <a:solidFill>
                  <a:srgbClr val="666666"/>
                </a:solidFill>
              </a:rPr>
              <a:t>detect</a:t>
            </a:r>
            <a:r>
              <a:rPr lang="it-IT" dirty="0">
                <a:solidFill>
                  <a:srgbClr val="666666"/>
                </a:solidFill>
              </a:rPr>
              <a:t>.</a:t>
            </a:r>
          </a:p>
        </p:txBody>
      </p:sp>
      <p:sp>
        <p:nvSpPr>
          <p:cNvPr id="4" name="CasellaDiTesto 3">
            <a:extLst>
              <a:ext uri="{FF2B5EF4-FFF2-40B4-BE49-F238E27FC236}">
                <a16:creationId xmlns:a16="http://schemas.microsoft.com/office/drawing/2014/main" id="{6E177C33-2E28-4B43-B0CA-349C79B846D5}"/>
              </a:ext>
            </a:extLst>
          </p:cNvPr>
          <p:cNvSpPr txBox="1"/>
          <p:nvPr/>
        </p:nvSpPr>
        <p:spPr>
          <a:xfrm>
            <a:off x="410136" y="3680292"/>
            <a:ext cx="1674158" cy="169277"/>
          </a:xfrm>
          <a:prstGeom prst="rect">
            <a:avLst/>
          </a:prstGeom>
          <a:noFill/>
        </p:spPr>
        <p:txBody>
          <a:bodyPr wrap="square" rtlCol="0">
            <a:spAutoFit/>
          </a:bodyPr>
          <a:lstStyle/>
          <a:p>
            <a:r>
              <a:rPr lang="it-IT" sz="500" dirty="0">
                <a:latin typeface="Georgia" panose="02040502050405020303" pitchFamily="18" charset="0"/>
              </a:rPr>
              <a:t>[1]</a:t>
            </a:r>
          </a:p>
        </p:txBody>
      </p:sp>
      <p:pic>
        <p:nvPicPr>
          <p:cNvPr id="9" name="Immagine 8" descr="Immagine che contiene grafica vettoriale&#10;&#10;Descrizione generata automaticamente">
            <a:extLst>
              <a:ext uri="{FF2B5EF4-FFF2-40B4-BE49-F238E27FC236}">
                <a16:creationId xmlns:a16="http://schemas.microsoft.com/office/drawing/2014/main" id="{82382822-E844-4C37-A771-97864AD5D691}"/>
              </a:ext>
            </a:extLst>
          </p:cNvPr>
          <p:cNvPicPr>
            <a:picLocks noChangeAspect="1"/>
          </p:cNvPicPr>
          <p:nvPr/>
        </p:nvPicPr>
        <p:blipFill rotWithShape="1">
          <a:blip r:embed="rId4"/>
          <a:srcRect t="9230"/>
          <a:stretch/>
        </p:blipFill>
        <p:spPr>
          <a:xfrm>
            <a:off x="214260" y="1192473"/>
            <a:ext cx="4146970" cy="2758554"/>
          </a:xfrm>
          <a:prstGeom prst="rect">
            <a:avLst/>
          </a:prstGeom>
        </p:spPr>
      </p:pic>
      <p:sp>
        <p:nvSpPr>
          <p:cNvPr id="2" name="Rettangolo 1">
            <a:extLst>
              <a:ext uri="{FF2B5EF4-FFF2-40B4-BE49-F238E27FC236}">
                <a16:creationId xmlns:a16="http://schemas.microsoft.com/office/drawing/2014/main" id="{579E2ACB-F972-404F-B155-821C187B68EE}"/>
              </a:ext>
            </a:extLst>
          </p:cNvPr>
          <p:cNvSpPr/>
          <p:nvPr/>
        </p:nvSpPr>
        <p:spPr>
          <a:xfrm>
            <a:off x="410136" y="3944568"/>
            <a:ext cx="3478837" cy="184666"/>
          </a:xfrm>
          <a:prstGeom prst="rect">
            <a:avLst/>
          </a:prstGeom>
        </p:spPr>
        <p:txBody>
          <a:bodyPr wrap="none">
            <a:spAutoFit/>
          </a:bodyPr>
          <a:lstStyle/>
          <a:p>
            <a:r>
              <a:rPr lang="it-IT" sz="600" dirty="0">
                <a:latin typeface="Georgia" panose="02040502050405020303" pitchFamily="18" charset="0"/>
              </a:rPr>
              <a:t>Fig. 1 </a:t>
            </a:r>
            <a:r>
              <a:rPr lang="it-IT" sz="600" dirty="0" err="1">
                <a:latin typeface="Georgia" panose="02040502050405020303" pitchFamily="18" charset="0"/>
              </a:rPr>
              <a:t>Estimated</a:t>
            </a:r>
            <a:r>
              <a:rPr lang="it-IT" sz="600" dirty="0">
                <a:latin typeface="Georgia" panose="02040502050405020303" pitchFamily="18" charset="0"/>
              </a:rPr>
              <a:t> </a:t>
            </a:r>
            <a:r>
              <a:rPr lang="it-IT" sz="600" dirty="0" err="1">
                <a:latin typeface="Georgia" panose="02040502050405020303" pitchFamily="18" charset="0"/>
              </a:rPr>
              <a:t>number</a:t>
            </a:r>
            <a:r>
              <a:rPr lang="it-IT" sz="600" dirty="0">
                <a:latin typeface="Georgia" panose="02040502050405020303" pitchFamily="18" charset="0"/>
              </a:rPr>
              <a:t> of new </a:t>
            </a:r>
            <a:r>
              <a:rPr lang="it-IT" sz="600" dirty="0" err="1">
                <a:latin typeface="Georgia" panose="02040502050405020303" pitchFamily="18" charset="0"/>
              </a:rPr>
              <a:t>cases</a:t>
            </a:r>
            <a:r>
              <a:rPr lang="it-IT" sz="600" dirty="0">
                <a:latin typeface="Georgia" panose="02040502050405020303" pitchFamily="18" charset="0"/>
              </a:rPr>
              <a:t> in 2018, </a:t>
            </a:r>
            <a:r>
              <a:rPr lang="it-IT" sz="600" dirty="0" err="1">
                <a:latin typeface="Georgia" panose="02040502050405020303" pitchFamily="18" charset="0"/>
              </a:rPr>
              <a:t>worldwide</a:t>
            </a:r>
            <a:r>
              <a:rPr lang="it-IT" sz="600" dirty="0">
                <a:latin typeface="Georgia" panose="02040502050405020303" pitchFamily="18" charset="0"/>
              </a:rPr>
              <a:t>, </a:t>
            </a:r>
            <a:r>
              <a:rPr lang="it-IT" sz="600" dirty="0" err="1">
                <a:latin typeface="Georgia" panose="02040502050405020303" pitchFamily="18" charset="0"/>
              </a:rPr>
              <a:t>both</a:t>
            </a:r>
            <a:r>
              <a:rPr lang="it-IT" sz="600" dirty="0">
                <a:latin typeface="Georgia" panose="02040502050405020303" pitchFamily="18" charset="0"/>
              </a:rPr>
              <a:t> sexes, </a:t>
            </a:r>
            <a:r>
              <a:rPr lang="it-IT" sz="600" dirty="0" err="1">
                <a:latin typeface="Georgia" panose="02040502050405020303" pitchFamily="18" charset="0"/>
              </a:rPr>
              <a:t>all</a:t>
            </a:r>
            <a:r>
              <a:rPr lang="it-IT" sz="600" dirty="0">
                <a:latin typeface="Georgia" panose="02040502050405020303" pitchFamily="18" charset="0"/>
              </a:rPr>
              <a:t> </a:t>
            </a:r>
            <a:r>
              <a:rPr lang="it-IT" sz="600" dirty="0" err="1">
                <a:latin typeface="Georgia" panose="02040502050405020303" pitchFamily="18" charset="0"/>
              </a:rPr>
              <a:t>ages</a:t>
            </a:r>
            <a:r>
              <a:rPr lang="it-IT" sz="600" dirty="0">
                <a:latin typeface="Georgia" panose="02040502050405020303" pitchFamily="18" charset="0"/>
              </a:rPr>
              <a:t>. GLOBOCAN 2018</a:t>
            </a:r>
          </a:p>
        </p:txBody>
      </p:sp>
    </p:spTree>
    <p:extLst>
      <p:ext uri="{BB962C8B-B14F-4D97-AF65-F5344CB8AC3E}">
        <p14:creationId xmlns:p14="http://schemas.microsoft.com/office/powerpoint/2010/main" val="14986693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9"/>
          <p:cNvSpPr txBox="1">
            <a:spLocks noGrp="1"/>
          </p:cNvSpPr>
          <p:nvPr>
            <p:ph type="title"/>
          </p:nvPr>
        </p:nvSpPr>
        <p:spPr>
          <a:xfrm>
            <a:off x="511425" y="575500"/>
            <a:ext cx="3517200" cy="97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Hello!</a:t>
            </a:r>
            <a:endParaRPr/>
          </a:p>
          <a:p>
            <a:pPr marL="0" lvl="0" indent="0" algn="l" rtl="0">
              <a:spcBef>
                <a:spcPts val="0"/>
              </a:spcBef>
              <a:spcAft>
                <a:spcPts val="0"/>
              </a:spcAft>
              <a:buNone/>
            </a:pPr>
            <a:r>
              <a:rPr lang="en"/>
              <a:t>Nice to meet you</a:t>
            </a:r>
            <a:endParaRPr/>
          </a:p>
        </p:txBody>
      </p:sp>
      <p:sp>
        <p:nvSpPr>
          <p:cNvPr id="130" name="Google Shape;130;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40</a:t>
            </a:fld>
            <a:endParaRPr/>
          </a:p>
        </p:txBody>
      </p:sp>
      <p:sp>
        <p:nvSpPr>
          <p:cNvPr id="131" name="Google Shape;131;p19"/>
          <p:cNvSpPr txBox="1">
            <a:spLocks noGrp="1"/>
          </p:cNvSpPr>
          <p:nvPr>
            <p:ph type="body" idx="1"/>
          </p:nvPr>
        </p:nvSpPr>
        <p:spPr>
          <a:xfrm>
            <a:off x="511425" y="1598600"/>
            <a:ext cx="3517200" cy="2957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Use the first slides to present yourself or your company. Remember that you may not be presenting this document directly.</a:t>
            </a:r>
            <a:endParaRPr/>
          </a:p>
          <a:p>
            <a:pPr marL="0" lvl="0" indent="0" algn="l" rtl="0">
              <a:spcBef>
                <a:spcPts val="600"/>
              </a:spcBef>
              <a:spcAft>
                <a:spcPts val="0"/>
              </a:spcAft>
              <a:buNone/>
            </a:pPr>
            <a:endParaRPr/>
          </a:p>
          <a:p>
            <a:pPr marL="0" lvl="0" indent="0" algn="l" rtl="0">
              <a:spcBef>
                <a:spcPts val="600"/>
              </a:spcBef>
              <a:spcAft>
                <a:spcPts val="0"/>
              </a:spcAft>
              <a:buNone/>
            </a:pPr>
            <a:r>
              <a:rPr lang="en"/>
              <a:t>Contact us at:</a:t>
            </a:r>
            <a:endParaRPr/>
          </a:p>
          <a:p>
            <a:pPr marL="457200" lvl="0" indent="-304800" algn="l" rtl="0">
              <a:spcBef>
                <a:spcPts val="600"/>
              </a:spcBef>
              <a:spcAft>
                <a:spcPts val="0"/>
              </a:spcAft>
              <a:buSzPts val="1200"/>
              <a:buChar char="▪"/>
            </a:pPr>
            <a:r>
              <a:rPr lang="en"/>
              <a:t>www.ourwebsite.com</a:t>
            </a:r>
            <a:endParaRPr/>
          </a:p>
          <a:p>
            <a:pPr marL="457200" lvl="0" indent="-304800" algn="l" rtl="0">
              <a:spcBef>
                <a:spcPts val="1000"/>
              </a:spcBef>
              <a:spcAft>
                <a:spcPts val="0"/>
              </a:spcAft>
              <a:buSzPts val="1200"/>
              <a:buChar char="▪"/>
            </a:pPr>
            <a:r>
              <a:rPr lang="en"/>
              <a:t>hello@mail.me</a:t>
            </a:r>
            <a:endParaRPr/>
          </a:p>
          <a:p>
            <a:pPr marL="457200" lvl="0" indent="-304800" algn="l" rtl="0">
              <a:spcBef>
                <a:spcPts val="1000"/>
              </a:spcBef>
              <a:spcAft>
                <a:spcPts val="1000"/>
              </a:spcAft>
              <a:buSzPts val="1200"/>
              <a:buChar char="▪"/>
            </a:pPr>
            <a:r>
              <a:rPr lang="en"/>
              <a:t>@companyname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1"/>
          <p:cNvSpPr txBox="1">
            <a:spLocks noGrp="1"/>
          </p:cNvSpPr>
          <p:nvPr>
            <p:ph type="body" idx="1"/>
          </p:nvPr>
        </p:nvSpPr>
        <p:spPr>
          <a:xfrm>
            <a:off x="1847275" y="1704600"/>
            <a:ext cx="5449500" cy="27147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a:t>Quotations are commonly printed as a means of </a:t>
            </a:r>
            <a:r>
              <a:rPr lang="en">
                <a:solidFill>
                  <a:srgbClr val="F67031"/>
                </a:solidFill>
              </a:rPr>
              <a:t>inspiration</a:t>
            </a:r>
            <a:r>
              <a:rPr lang="en"/>
              <a:t> and to invoke philosophical thoughts from the reader.</a:t>
            </a:r>
            <a:endParaRPr/>
          </a:p>
        </p:txBody>
      </p:sp>
      <p:sp>
        <p:nvSpPr>
          <p:cNvPr id="144" name="Google Shape;144;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slide title</a:t>
            </a:r>
            <a:endParaRPr/>
          </a:p>
        </p:txBody>
      </p:sp>
      <p:sp>
        <p:nvSpPr>
          <p:cNvPr id="150" name="Google Shape;150;p22"/>
          <p:cNvSpPr txBox="1">
            <a:spLocks noGrp="1"/>
          </p:cNvSpPr>
          <p:nvPr>
            <p:ph type="body" idx="1"/>
          </p:nvPr>
        </p:nvSpPr>
        <p:spPr>
          <a:xfrm>
            <a:off x="3090625" y="575500"/>
            <a:ext cx="5596200" cy="2765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200"/>
              <a:t>SlideDocs are for distribution; they’re not optimized for presenting. Slides have too much text and font size is too small for an audience to read it projected in a screen.</a:t>
            </a:r>
            <a:endParaRPr sz="1200"/>
          </a:p>
          <a:p>
            <a:pPr marL="0" lvl="0" indent="0" algn="l" rtl="0">
              <a:spcBef>
                <a:spcPts val="600"/>
              </a:spcBef>
              <a:spcAft>
                <a:spcPts val="0"/>
              </a:spcAft>
              <a:buNone/>
            </a:pPr>
            <a:r>
              <a:rPr lang="en" sz="1200"/>
              <a:t>These documents are useful for:</a:t>
            </a:r>
            <a:endParaRPr sz="1200"/>
          </a:p>
          <a:p>
            <a:pPr marL="457200" lvl="0" indent="-304800" algn="l" rtl="0">
              <a:spcBef>
                <a:spcPts val="600"/>
              </a:spcBef>
              <a:spcAft>
                <a:spcPts val="0"/>
              </a:spcAft>
              <a:buSzPts val="1200"/>
              <a:buChar char="▪"/>
            </a:pPr>
            <a:r>
              <a:rPr lang="en" sz="1200"/>
              <a:t>Distribute before a meeting when the topic is highly complex or technical</a:t>
            </a:r>
            <a:endParaRPr sz="1200"/>
          </a:p>
          <a:p>
            <a:pPr marL="457200" lvl="0" indent="-304800" algn="l" rtl="0">
              <a:spcBef>
                <a:spcPts val="1000"/>
              </a:spcBef>
              <a:spcAft>
                <a:spcPts val="0"/>
              </a:spcAft>
              <a:buSzPts val="1200"/>
              <a:buChar char="▪"/>
            </a:pPr>
            <a:r>
              <a:rPr lang="en" sz="1200"/>
              <a:t>To fully explain your idea before booking a meeting with someone</a:t>
            </a:r>
            <a:endParaRPr sz="1200"/>
          </a:p>
          <a:p>
            <a:pPr marL="457200" lvl="0" indent="-304800" algn="l" rtl="0">
              <a:spcBef>
                <a:spcPts val="1000"/>
              </a:spcBef>
              <a:spcAft>
                <a:spcPts val="1000"/>
              </a:spcAft>
              <a:buSzPts val="1200"/>
              <a:buChar char="▪"/>
            </a:pPr>
            <a:r>
              <a:rPr lang="en" sz="1200"/>
              <a:t>As a reference and follow-up material</a:t>
            </a:r>
            <a:endParaRPr sz="1200"/>
          </a:p>
        </p:txBody>
      </p:sp>
      <p:sp>
        <p:nvSpPr>
          <p:cNvPr id="151" name="Google Shape;151;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42</a:t>
            </a:fld>
            <a:endParaRPr/>
          </a:p>
        </p:txBody>
      </p:sp>
      <p:sp>
        <p:nvSpPr>
          <p:cNvPr id="152" name="Google Shape;152;p22"/>
          <p:cNvSpPr/>
          <p:nvPr/>
        </p:nvSpPr>
        <p:spPr>
          <a:xfrm>
            <a:off x="5031488" y="3016175"/>
            <a:ext cx="1660800" cy="1660800"/>
          </a:xfrm>
          <a:prstGeom prst="ellipse">
            <a:avLst/>
          </a:prstGeom>
          <a:solidFill>
            <a:srgbClr val="F670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Nunito Sans"/>
                <a:ea typeface="Nunito Sans"/>
                <a:cs typeface="Nunito Sans"/>
                <a:sym typeface="Nunito Sans"/>
              </a:rPr>
              <a:t>Explain</a:t>
            </a:r>
            <a:endParaRPr sz="1200" b="1">
              <a:solidFill>
                <a:srgbClr val="FFFFFF"/>
              </a:solidFill>
              <a:latin typeface="Nunito Sans"/>
              <a:ea typeface="Nunito Sans"/>
              <a:cs typeface="Nunito Sans"/>
              <a:sym typeface="Nunito Sans"/>
            </a:endParaRPr>
          </a:p>
        </p:txBody>
      </p:sp>
      <p:sp>
        <p:nvSpPr>
          <p:cNvPr id="153" name="Google Shape;153;p22"/>
          <p:cNvSpPr/>
          <p:nvPr/>
        </p:nvSpPr>
        <p:spPr>
          <a:xfrm>
            <a:off x="6895975" y="3016175"/>
            <a:ext cx="1660800" cy="1660800"/>
          </a:xfrm>
          <a:prstGeom prst="ellipse">
            <a:avLst/>
          </a:prstGeom>
          <a:solidFill>
            <a:srgbClr val="ED003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Nunito Sans"/>
                <a:ea typeface="Nunito Sans"/>
                <a:cs typeface="Nunito Sans"/>
                <a:sym typeface="Nunito Sans"/>
              </a:rPr>
              <a:t>Follow-up</a:t>
            </a:r>
            <a:endParaRPr sz="1200" b="1">
              <a:solidFill>
                <a:srgbClr val="FFFFFF"/>
              </a:solidFill>
              <a:latin typeface="Nunito Sans"/>
              <a:ea typeface="Nunito Sans"/>
              <a:cs typeface="Nunito Sans"/>
              <a:sym typeface="Nunito Sans"/>
            </a:endParaRPr>
          </a:p>
        </p:txBody>
      </p:sp>
      <p:sp>
        <p:nvSpPr>
          <p:cNvPr id="154" name="Google Shape;154;p22"/>
          <p:cNvSpPr/>
          <p:nvPr/>
        </p:nvSpPr>
        <p:spPr>
          <a:xfrm>
            <a:off x="3167000" y="3016175"/>
            <a:ext cx="1660800" cy="1660800"/>
          </a:xfrm>
          <a:prstGeom prst="ellipse">
            <a:avLst/>
          </a:prstGeom>
          <a:solidFill>
            <a:srgbClr val="FFA4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Nunito Sans"/>
                <a:ea typeface="Nunito Sans"/>
                <a:cs typeface="Nunito Sans"/>
                <a:sym typeface="Nunito Sans"/>
              </a:rPr>
              <a:t>Distribute</a:t>
            </a:r>
            <a:endParaRPr sz="1200" b="1">
              <a:solidFill>
                <a:srgbClr val="FFFFFF"/>
              </a:solidFill>
              <a:latin typeface="Nunito Sans"/>
              <a:ea typeface="Nunito Sans"/>
              <a:cs typeface="Nunito Sans"/>
              <a:sym typeface="Nunito Sans"/>
            </a:endParaRPr>
          </a:p>
        </p:txBody>
      </p:sp>
      <p:cxnSp>
        <p:nvCxnSpPr>
          <p:cNvPr id="155" name="Google Shape;155;p22"/>
          <p:cNvCxnSpPr/>
          <p:nvPr/>
        </p:nvCxnSpPr>
        <p:spPr>
          <a:xfrm>
            <a:off x="4473377" y="3856125"/>
            <a:ext cx="909900" cy="0"/>
          </a:xfrm>
          <a:prstGeom prst="straightConnector1">
            <a:avLst/>
          </a:prstGeom>
          <a:noFill/>
          <a:ln w="19050" cap="flat" cmpd="sng">
            <a:solidFill>
              <a:srgbClr val="FFFFFF"/>
            </a:solidFill>
            <a:prstDash val="solid"/>
            <a:round/>
            <a:headEnd type="oval" w="sm" len="sm"/>
            <a:tailEnd type="triangle" w="sm" len="sm"/>
          </a:ln>
        </p:spPr>
      </p:cxnSp>
      <p:cxnSp>
        <p:nvCxnSpPr>
          <p:cNvPr id="156" name="Google Shape;156;p22"/>
          <p:cNvCxnSpPr/>
          <p:nvPr/>
        </p:nvCxnSpPr>
        <p:spPr>
          <a:xfrm>
            <a:off x="6292952" y="3856125"/>
            <a:ext cx="909900" cy="0"/>
          </a:xfrm>
          <a:prstGeom prst="straightConnector1">
            <a:avLst/>
          </a:prstGeom>
          <a:noFill/>
          <a:ln w="19050" cap="flat" cmpd="sng">
            <a:solidFill>
              <a:srgbClr val="FFFFFF"/>
            </a:solidFill>
            <a:prstDash val="solid"/>
            <a:round/>
            <a:headEnd type="oval" w="sm" len="sm"/>
            <a:tailEnd type="triangle" w="sm" len="sm"/>
          </a:ln>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4"/>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Try to communicate ideas visually using graphs, icons, illustrations, photos… any resource that helps you convey your message at a glance.</a:t>
            </a:r>
            <a:endParaRPr/>
          </a:p>
        </p:txBody>
      </p:sp>
      <p:sp>
        <p:nvSpPr>
          <p:cNvPr id="182" name="Google Shape;182;p24"/>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also split your content</a:t>
            </a:r>
            <a:endParaRPr/>
          </a:p>
        </p:txBody>
      </p:sp>
      <p:sp>
        <p:nvSpPr>
          <p:cNvPr id="183" name="Google Shape;183;p24"/>
          <p:cNvSpPr txBox="1">
            <a:spLocks noGrp="1"/>
          </p:cNvSpPr>
          <p:nvPr>
            <p:ph type="body" idx="2"/>
          </p:nvPr>
        </p:nvSpPr>
        <p:spPr>
          <a:xfrm>
            <a:off x="3090625" y="2984375"/>
            <a:ext cx="2727000" cy="1572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b="1"/>
              <a:t>White</a:t>
            </a:r>
            <a:endParaRPr b="1"/>
          </a:p>
          <a:p>
            <a:pPr marL="0" lvl="0" indent="0" algn="l" rtl="0">
              <a:spcBef>
                <a:spcPts val="600"/>
              </a:spcBef>
              <a:spcAft>
                <a:spcPts val="0"/>
              </a:spcAft>
              <a:buClr>
                <a:schemeClr val="dk1"/>
              </a:buClr>
              <a:buSzPts val="1100"/>
              <a:buFont typeface="Arial"/>
              <a:buNone/>
            </a:pPr>
            <a:r>
              <a:rPr lang="en"/>
              <a:t>Is the color of milk and fresh snow, the color produced by the combination of all the colors of the visible spectrum.</a:t>
            </a:r>
            <a:endParaRPr/>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0"/>
              </a:spcAft>
              <a:buNone/>
            </a:pPr>
            <a:endParaRPr/>
          </a:p>
        </p:txBody>
      </p:sp>
      <p:sp>
        <p:nvSpPr>
          <p:cNvPr id="184" name="Google Shape;184;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43</a:t>
            </a:fld>
            <a:endParaRPr/>
          </a:p>
        </p:txBody>
      </p:sp>
      <p:sp>
        <p:nvSpPr>
          <p:cNvPr id="185" name="Google Shape;185;p24"/>
          <p:cNvSpPr txBox="1">
            <a:spLocks noGrp="1"/>
          </p:cNvSpPr>
          <p:nvPr>
            <p:ph type="body" idx="3"/>
          </p:nvPr>
        </p:nvSpPr>
        <p:spPr>
          <a:xfrm>
            <a:off x="5959749" y="2984375"/>
            <a:ext cx="2727000" cy="1572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b="1"/>
              <a:t>Black</a:t>
            </a:r>
            <a:endParaRPr b="1"/>
          </a:p>
          <a:p>
            <a:pPr marL="0" lvl="0" indent="0" algn="l" rtl="0">
              <a:spcBef>
                <a:spcPts val="600"/>
              </a:spcBef>
              <a:spcAft>
                <a:spcPts val="0"/>
              </a:spcAft>
              <a:buClr>
                <a:schemeClr val="dk1"/>
              </a:buClr>
              <a:buSzPts val="1100"/>
              <a:buFont typeface="Arial"/>
              <a:buNone/>
            </a:pPr>
            <a:r>
              <a:rPr lang="en"/>
              <a:t>Is the color of coal, ebony, and of outer space. It is the darkest color, the result of the absence of or complete absorption of light.</a:t>
            </a:r>
            <a:endParaRPr/>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0"/>
              </a:spcAft>
              <a:buNone/>
            </a:pPr>
            <a:endParaRPr/>
          </a:p>
        </p:txBody>
      </p:sp>
      <p:sp>
        <p:nvSpPr>
          <p:cNvPr id="186" name="Google Shape;186;p24"/>
          <p:cNvSpPr/>
          <p:nvPr/>
        </p:nvSpPr>
        <p:spPr>
          <a:xfrm rot="729144">
            <a:off x="3149784" y="2050455"/>
            <a:ext cx="916334" cy="857729"/>
          </a:xfrm>
          <a:prstGeom prst="wedgeEllipseCallout">
            <a:avLst>
              <a:gd name="adj1" fmla="val -20833"/>
              <a:gd name="adj2" fmla="val 62500"/>
            </a:avLst>
          </a:prstGeom>
          <a:solidFill>
            <a:srgbClr val="F67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sp>
        <p:nvSpPr>
          <p:cNvPr id="187" name="Google Shape;187;p24"/>
          <p:cNvSpPr/>
          <p:nvPr/>
        </p:nvSpPr>
        <p:spPr>
          <a:xfrm rot="-773137" flipH="1">
            <a:off x="3569317" y="1821551"/>
            <a:ext cx="992801" cy="929054"/>
          </a:xfrm>
          <a:prstGeom prst="wedgeEllipseCallout">
            <a:avLst>
              <a:gd name="adj1" fmla="val -20833"/>
              <a:gd name="adj2" fmla="val 62500"/>
            </a:avLst>
          </a:prstGeom>
          <a:solidFill>
            <a:srgbClr val="ED0036">
              <a:alpha val="7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sp>
        <p:nvSpPr>
          <p:cNvPr id="188" name="Google Shape;188;p24"/>
          <p:cNvSpPr/>
          <p:nvPr/>
        </p:nvSpPr>
        <p:spPr>
          <a:xfrm rot="729144">
            <a:off x="5994159" y="2111230"/>
            <a:ext cx="916334" cy="857729"/>
          </a:xfrm>
          <a:prstGeom prst="wedgeEllipseCallout">
            <a:avLst>
              <a:gd name="adj1" fmla="val -20833"/>
              <a:gd name="adj2" fmla="val 62500"/>
            </a:avLst>
          </a:prstGeom>
          <a:solidFill>
            <a:srgbClr val="F67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sp>
        <p:nvSpPr>
          <p:cNvPr id="189" name="Google Shape;189;p24"/>
          <p:cNvSpPr/>
          <p:nvPr/>
        </p:nvSpPr>
        <p:spPr>
          <a:xfrm rot="-773137" flipH="1">
            <a:off x="6413692" y="1882326"/>
            <a:ext cx="992801" cy="929054"/>
          </a:xfrm>
          <a:prstGeom prst="wedgeEllipseCallout">
            <a:avLst>
              <a:gd name="adj1" fmla="val -20833"/>
              <a:gd name="adj2" fmla="val 62500"/>
            </a:avLst>
          </a:prstGeom>
          <a:solidFill>
            <a:srgbClr val="FFA400">
              <a:alpha val="7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grpSp>
        <p:nvGrpSpPr>
          <p:cNvPr id="190" name="Google Shape;190;p24"/>
          <p:cNvGrpSpPr/>
          <p:nvPr/>
        </p:nvGrpSpPr>
        <p:grpSpPr>
          <a:xfrm>
            <a:off x="3868697" y="2123332"/>
            <a:ext cx="394068" cy="325505"/>
            <a:chOff x="5268225" y="4341925"/>
            <a:chExt cx="468850" cy="387275"/>
          </a:xfrm>
        </p:grpSpPr>
        <p:sp>
          <p:nvSpPr>
            <p:cNvPr id="191" name="Google Shape;191;p24"/>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4"/>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4"/>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4"/>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4"/>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4"/>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4"/>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4"/>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24"/>
          <p:cNvGrpSpPr/>
          <p:nvPr/>
        </p:nvGrpSpPr>
        <p:grpSpPr>
          <a:xfrm>
            <a:off x="6687470" y="2223751"/>
            <a:ext cx="445255" cy="246182"/>
            <a:chOff x="531800" y="5071350"/>
            <a:chExt cx="529750" cy="292900"/>
          </a:xfrm>
        </p:grpSpPr>
        <p:sp>
          <p:nvSpPr>
            <p:cNvPr id="200" name="Google Shape;200;p24"/>
            <p:cNvSpPr/>
            <p:nvPr/>
          </p:nvSpPr>
          <p:spPr>
            <a:xfrm>
              <a:off x="632875"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4"/>
            <p:cNvSpPr/>
            <p:nvPr/>
          </p:nvSpPr>
          <p:spPr>
            <a:xfrm>
              <a:off x="886175"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4"/>
            <p:cNvSpPr/>
            <p:nvPr/>
          </p:nvSpPr>
          <p:spPr>
            <a:xfrm>
              <a:off x="531800"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4"/>
            <p:cNvSpPr/>
            <p:nvPr/>
          </p:nvSpPr>
          <p:spPr>
            <a:xfrm>
              <a:off x="859375"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4"/>
            <p:cNvSpPr/>
            <p:nvPr/>
          </p:nvSpPr>
          <p:spPr>
            <a:xfrm>
              <a:off x="676100" y="5071350"/>
              <a:ext cx="86500" cy="7325"/>
            </a:xfrm>
            <a:custGeom>
              <a:avLst/>
              <a:gdLst/>
              <a:ahLst/>
              <a:cxnLst/>
              <a:rect l="l" t="t" r="r" b="b"/>
              <a:pathLst>
                <a:path w="3460" h="293" fill="none" extrusionOk="0">
                  <a:moveTo>
                    <a:pt x="1" y="1"/>
                  </a:moveTo>
                  <a:lnTo>
                    <a:pt x="3459" y="2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4"/>
            <p:cNvSpPr/>
            <p:nvPr/>
          </p:nvSpPr>
          <p:spPr>
            <a:xfrm>
              <a:off x="941575"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4"/>
            <p:cNvSpPr/>
            <p:nvPr/>
          </p:nvSpPr>
          <p:spPr>
            <a:xfrm>
              <a:off x="614600"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5"/>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two or three columns</a:t>
            </a:r>
            <a:endParaRPr/>
          </a:p>
        </p:txBody>
      </p:sp>
      <p:sp>
        <p:nvSpPr>
          <p:cNvPr id="212" name="Google Shape;212;p25"/>
          <p:cNvSpPr txBox="1">
            <a:spLocks noGrp="1"/>
          </p:cNvSpPr>
          <p:nvPr>
            <p:ph type="body" idx="1"/>
          </p:nvPr>
        </p:nvSpPr>
        <p:spPr>
          <a:xfrm>
            <a:off x="3069325" y="1126450"/>
            <a:ext cx="1789800" cy="3353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a:p>
            <a:pPr marL="0" lvl="0" indent="0" algn="l" rtl="0">
              <a:spcBef>
                <a:spcPts val="600"/>
              </a:spcBef>
              <a:spcAft>
                <a:spcPts val="0"/>
              </a:spcAft>
              <a:buNone/>
            </a:pPr>
            <a:r>
              <a:rPr lang="en"/>
              <a:t>According to surveys in Europe, Canada, and the United States, yellow is the color people most often associate with amusement, gentleness, and spontaneity, but also with duplicity, envy, jealousy, avarice, and, in the U.S., with cowardice.</a:t>
            </a:r>
            <a:endParaRPr/>
          </a:p>
          <a:p>
            <a:pPr marL="0" lvl="0" indent="0" algn="l" rtl="0">
              <a:spcBef>
                <a:spcPts val="600"/>
              </a:spcBef>
              <a:spcAft>
                <a:spcPts val="0"/>
              </a:spcAft>
              <a:buNone/>
            </a:pPr>
            <a:r>
              <a:rPr lang="en"/>
              <a:t>It plays an important role in Asian culture, particularly in China, where it is seen as the color of happiness, glory, wisdom, harmony, and culture.</a:t>
            </a:r>
            <a:endParaRPr/>
          </a:p>
        </p:txBody>
      </p:sp>
      <p:sp>
        <p:nvSpPr>
          <p:cNvPr id="213" name="Google Shape;213;p25"/>
          <p:cNvSpPr txBox="1">
            <a:spLocks noGrp="1"/>
          </p:cNvSpPr>
          <p:nvPr>
            <p:ph type="body" idx="2"/>
          </p:nvPr>
        </p:nvSpPr>
        <p:spPr>
          <a:xfrm>
            <a:off x="4951002" y="1126450"/>
            <a:ext cx="1789800" cy="3353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a:p>
            <a:pPr marL="0" lvl="0" indent="0" algn="l" rtl="0">
              <a:spcBef>
                <a:spcPts val="600"/>
              </a:spcBef>
              <a:spcAft>
                <a:spcPts val="0"/>
              </a:spcAft>
              <a:buNone/>
            </a:pPr>
            <a:r>
              <a:rPr lang="en"/>
              <a:t>Surveys in the US and Europe show that blue is the colour most commonly associated with harmony, faithfulness, confidence, distance, infinity, the imagination, cold, and sometimes with sadness.</a:t>
            </a:r>
            <a:endParaRPr/>
          </a:p>
          <a:p>
            <a:pPr marL="0" lvl="0" indent="0" algn="l" rtl="0">
              <a:spcBef>
                <a:spcPts val="600"/>
              </a:spcBef>
              <a:spcAft>
                <a:spcPts val="0"/>
              </a:spcAft>
              <a:buNone/>
            </a:pPr>
            <a:r>
              <a:rPr lang="en"/>
              <a:t>In US and European public opinion polls it is the most popular colour, chosen by almost half of both men and women as their favourite colour.</a:t>
            </a:r>
            <a:endParaRPr/>
          </a:p>
        </p:txBody>
      </p:sp>
      <p:sp>
        <p:nvSpPr>
          <p:cNvPr id="214" name="Google Shape;214;p25"/>
          <p:cNvSpPr txBox="1">
            <a:spLocks noGrp="1"/>
          </p:cNvSpPr>
          <p:nvPr>
            <p:ph type="body" idx="3"/>
          </p:nvPr>
        </p:nvSpPr>
        <p:spPr>
          <a:xfrm>
            <a:off x="6832679" y="1126450"/>
            <a:ext cx="1789800" cy="3353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r>
              <a:rPr lang="en"/>
              <a:t>Modern surveys in the United States and Europe show red is also the color most commonly associated with heat, activity, passion, sexuality, anger, love and joy. </a:t>
            </a:r>
            <a:r>
              <a:rPr lang="en">
                <a:solidFill>
                  <a:schemeClr val="dk2"/>
                </a:solidFill>
              </a:rPr>
              <a:t>Red is also a color widely used for getting attention, such as stop signs or royal dresses.</a:t>
            </a:r>
            <a:endParaRPr/>
          </a:p>
          <a:p>
            <a:pPr marL="0" lvl="0" indent="0" algn="l" rtl="0">
              <a:spcBef>
                <a:spcPts val="600"/>
              </a:spcBef>
              <a:spcAft>
                <a:spcPts val="0"/>
              </a:spcAft>
              <a:buNone/>
            </a:pPr>
            <a:r>
              <a:rPr lang="en"/>
              <a:t>In China, India and many other Asian countries it is the color of symbolizing happiness and good fortune. </a:t>
            </a:r>
            <a:endParaRPr/>
          </a:p>
          <a:p>
            <a:pPr marL="0" lvl="0" indent="0" algn="l" rtl="0">
              <a:spcBef>
                <a:spcPts val="600"/>
              </a:spcBef>
              <a:spcAft>
                <a:spcPts val="0"/>
              </a:spcAft>
              <a:buNone/>
            </a:pPr>
            <a:endParaRPr/>
          </a:p>
        </p:txBody>
      </p:sp>
      <p:sp>
        <p:nvSpPr>
          <p:cNvPr id="215" name="Google Shape;215;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44</a:t>
            </a:fld>
            <a:endParaRPr/>
          </a:p>
        </p:txBody>
      </p:sp>
      <p:grpSp>
        <p:nvGrpSpPr>
          <p:cNvPr id="216" name="Google Shape;216;p25"/>
          <p:cNvGrpSpPr/>
          <p:nvPr/>
        </p:nvGrpSpPr>
        <p:grpSpPr>
          <a:xfrm>
            <a:off x="3187982" y="708506"/>
            <a:ext cx="433992" cy="422729"/>
            <a:chOff x="5916675" y="927975"/>
            <a:chExt cx="516350" cy="502950"/>
          </a:xfrm>
        </p:grpSpPr>
        <p:sp>
          <p:nvSpPr>
            <p:cNvPr id="217" name="Google Shape;217;p25"/>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5"/>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25"/>
          <p:cNvGrpSpPr/>
          <p:nvPr/>
        </p:nvGrpSpPr>
        <p:grpSpPr>
          <a:xfrm>
            <a:off x="5030798" y="738175"/>
            <a:ext cx="393060" cy="393060"/>
            <a:chOff x="5941025" y="3634400"/>
            <a:chExt cx="467650" cy="467650"/>
          </a:xfrm>
        </p:grpSpPr>
        <p:sp>
          <p:nvSpPr>
            <p:cNvPr id="220" name="Google Shape;220;p25"/>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5"/>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5"/>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5"/>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5"/>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5"/>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25"/>
          <p:cNvGrpSpPr/>
          <p:nvPr/>
        </p:nvGrpSpPr>
        <p:grpSpPr>
          <a:xfrm>
            <a:off x="6929141" y="696907"/>
            <a:ext cx="364776" cy="434328"/>
            <a:chOff x="3968275" y="4980625"/>
            <a:chExt cx="379975" cy="452425"/>
          </a:xfrm>
        </p:grpSpPr>
        <p:sp>
          <p:nvSpPr>
            <p:cNvPr id="227" name="Google Shape;227;p25"/>
            <p:cNvSpPr/>
            <p:nvPr/>
          </p:nvSpPr>
          <p:spPr>
            <a:xfrm>
              <a:off x="4168000"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5"/>
            <p:cNvSpPr/>
            <p:nvPr/>
          </p:nvSpPr>
          <p:spPr>
            <a:xfrm>
              <a:off x="3968275"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5"/>
            <p:cNvSpPr/>
            <p:nvPr/>
          </p:nvSpPr>
          <p:spPr>
            <a:xfrm>
              <a:off x="4031000"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6"/>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is worth a thousand words</a:t>
            </a:r>
            <a:endParaRPr/>
          </a:p>
        </p:txBody>
      </p:sp>
      <p:sp>
        <p:nvSpPr>
          <p:cNvPr id="235" name="Google Shape;235;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45</a:t>
            </a:fld>
            <a:endParaRPr>
              <a:solidFill>
                <a:srgbClr val="FFFFFF"/>
              </a:solidFill>
            </a:endParaRPr>
          </a:p>
        </p:txBody>
      </p:sp>
      <p:sp>
        <p:nvSpPr>
          <p:cNvPr id="236" name="Google Shape;236;p26"/>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t>A complex idea can be conveyed with just a single still image, namely making it possible to absorb large amounts of data quickly.</a:t>
            </a:r>
            <a:endParaRPr/>
          </a:p>
          <a:p>
            <a:pPr marL="0" lvl="0" indent="0" algn="l" rtl="0">
              <a:spcBef>
                <a:spcPts val="60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27" descr="aoc7tslb1o8-lauren-mancke.jpg"/>
          <p:cNvPicPr preferRelativeResize="0"/>
          <p:nvPr/>
        </p:nvPicPr>
        <p:blipFill>
          <a:blip r:embed="rId3">
            <a:alphaModFix amt="29000"/>
          </a:blip>
          <a:stretch>
            <a:fillRect/>
          </a:stretch>
        </p:blipFill>
        <p:spPr>
          <a:xfrm>
            <a:off x="0" y="0"/>
            <a:ext cx="9144000" cy="5143496"/>
          </a:xfrm>
          <a:prstGeom prst="rect">
            <a:avLst/>
          </a:prstGeom>
          <a:noFill/>
          <a:ln>
            <a:noFill/>
          </a:ln>
        </p:spPr>
      </p:pic>
      <p:sp>
        <p:nvSpPr>
          <p:cNvPr id="242" name="Google Shape;242;p27"/>
          <p:cNvSpPr txBox="1">
            <a:spLocks noGrp="1"/>
          </p:cNvSpPr>
          <p:nvPr>
            <p:ph type="title" idx="4294967295"/>
          </p:nvPr>
        </p:nvSpPr>
        <p:spPr>
          <a:xfrm>
            <a:off x="617225" y="100"/>
            <a:ext cx="7909500" cy="514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Want big impact? Use big image.</a:t>
            </a:r>
            <a:endParaRPr sz="1800" b="1"/>
          </a:p>
        </p:txBody>
      </p:sp>
      <p:sp>
        <p:nvSpPr>
          <p:cNvPr id="243" name="Google Shape;243;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9"/>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tables to compare data</a:t>
            </a:r>
            <a:endParaRPr/>
          </a:p>
        </p:txBody>
      </p:sp>
      <p:graphicFrame>
        <p:nvGraphicFramePr>
          <p:cNvPr id="308" name="Google Shape;308;p29"/>
          <p:cNvGraphicFramePr/>
          <p:nvPr/>
        </p:nvGraphicFramePr>
        <p:xfrm>
          <a:off x="3180700" y="2094606"/>
          <a:ext cx="5442600" cy="2412800"/>
        </p:xfrm>
        <a:graphic>
          <a:graphicData uri="http://schemas.openxmlformats.org/drawingml/2006/table">
            <a:tbl>
              <a:tblPr>
                <a:noFill/>
                <a:tableStyleId>{F2D39A4B-00D6-4AC0-9E90-7EA99DF1EF4F}</a:tableStyleId>
              </a:tblPr>
              <a:tblGrid>
                <a:gridCol w="1360650">
                  <a:extLst>
                    <a:ext uri="{9D8B030D-6E8A-4147-A177-3AD203B41FA5}">
                      <a16:colId xmlns:a16="http://schemas.microsoft.com/office/drawing/2014/main" val="20000"/>
                    </a:ext>
                  </a:extLst>
                </a:gridCol>
                <a:gridCol w="1360650">
                  <a:extLst>
                    <a:ext uri="{9D8B030D-6E8A-4147-A177-3AD203B41FA5}">
                      <a16:colId xmlns:a16="http://schemas.microsoft.com/office/drawing/2014/main" val="20001"/>
                    </a:ext>
                  </a:extLst>
                </a:gridCol>
                <a:gridCol w="1360650">
                  <a:extLst>
                    <a:ext uri="{9D8B030D-6E8A-4147-A177-3AD203B41FA5}">
                      <a16:colId xmlns:a16="http://schemas.microsoft.com/office/drawing/2014/main" val="20002"/>
                    </a:ext>
                  </a:extLst>
                </a:gridCol>
                <a:gridCol w="1360650">
                  <a:extLst>
                    <a:ext uri="{9D8B030D-6E8A-4147-A177-3AD203B41FA5}">
                      <a16:colId xmlns:a16="http://schemas.microsoft.com/office/drawing/2014/main" val="20003"/>
                    </a:ext>
                  </a:extLst>
                </a:gridCol>
              </a:tblGrid>
              <a:tr h="603200">
                <a:tc>
                  <a:txBody>
                    <a:bodyPr/>
                    <a:lstStyle/>
                    <a:p>
                      <a:pPr marL="0" lvl="0" indent="0" algn="l" rtl="0">
                        <a:spcBef>
                          <a:spcPts val="0"/>
                        </a:spcBef>
                        <a:spcAft>
                          <a:spcPts val="0"/>
                        </a:spcAft>
                        <a:buNone/>
                      </a:pPr>
                      <a:endParaRPr>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rgbClr val="666666"/>
                          </a:solidFill>
                          <a:latin typeface="Nunito Sans"/>
                          <a:ea typeface="Nunito Sans"/>
                          <a:cs typeface="Nunito Sans"/>
                          <a:sym typeface="Nunito Sans"/>
                        </a:rPr>
                        <a:t>A</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rgbClr val="666666"/>
                          </a:solidFill>
                          <a:latin typeface="Nunito Sans"/>
                          <a:ea typeface="Nunito Sans"/>
                          <a:cs typeface="Nunito Sans"/>
                          <a:sym typeface="Nunito Sans"/>
                        </a:rPr>
                        <a:t>B</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rgbClr val="666666"/>
                          </a:solidFill>
                          <a:latin typeface="Nunito Sans"/>
                          <a:ea typeface="Nunito Sans"/>
                          <a:cs typeface="Nunito Sans"/>
                          <a:sym typeface="Nunito Sans"/>
                        </a:rPr>
                        <a:t>C</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603200">
                <a:tc>
                  <a:txBody>
                    <a:bodyPr/>
                    <a:lstStyle/>
                    <a:p>
                      <a:pPr marL="0" lvl="0" indent="0" algn="r" rtl="0">
                        <a:spcBef>
                          <a:spcPts val="0"/>
                        </a:spcBef>
                        <a:spcAft>
                          <a:spcPts val="0"/>
                        </a:spcAft>
                        <a:buNone/>
                      </a:pPr>
                      <a:r>
                        <a:rPr lang="en" sz="1100">
                          <a:solidFill>
                            <a:srgbClr val="666666"/>
                          </a:solidFill>
                          <a:latin typeface="Nunito Sans"/>
                          <a:ea typeface="Nunito Sans"/>
                          <a:cs typeface="Nunito Sans"/>
                          <a:sym typeface="Nunito Sans"/>
                        </a:rPr>
                        <a:t>Yellow</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20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7</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603200">
                <a:tc>
                  <a:txBody>
                    <a:bodyPr/>
                    <a:lstStyle/>
                    <a:p>
                      <a:pPr marL="0" lvl="0" indent="0" algn="r" rtl="0">
                        <a:spcBef>
                          <a:spcPts val="0"/>
                        </a:spcBef>
                        <a:spcAft>
                          <a:spcPts val="0"/>
                        </a:spcAft>
                        <a:buNone/>
                      </a:pPr>
                      <a:r>
                        <a:rPr lang="en" sz="1100">
                          <a:solidFill>
                            <a:srgbClr val="666666"/>
                          </a:solidFill>
                          <a:latin typeface="Nunito Sans"/>
                          <a:ea typeface="Nunito Sans"/>
                          <a:cs typeface="Nunito Sans"/>
                          <a:sym typeface="Nunito Sans"/>
                        </a:rPr>
                        <a:t>Blue</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30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15</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603200">
                <a:tc>
                  <a:txBody>
                    <a:bodyPr/>
                    <a:lstStyle/>
                    <a:p>
                      <a:pPr marL="0" lvl="0" indent="0" algn="r" rtl="0">
                        <a:spcBef>
                          <a:spcPts val="0"/>
                        </a:spcBef>
                        <a:spcAft>
                          <a:spcPts val="0"/>
                        </a:spcAft>
                        <a:buNone/>
                      </a:pPr>
                      <a:r>
                        <a:rPr lang="en" sz="1100">
                          <a:solidFill>
                            <a:srgbClr val="666666"/>
                          </a:solidFill>
                          <a:latin typeface="Nunito Sans"/>
                          <a:ea typeface="Nunito Sans"/>
                          <a:cs typeface="Nunito Sans"/>
                          <a:sym typeface="Nunito Sans"/>
                        </a:rPr>
                        <a:t>Orange</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5</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24</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16</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09" name="Google Shape;309;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47</a:t>
            </a:fld>
            <a:endParaRPr/>
          </a:p>
        </p:txBody>
      </p:sp>
      <p:sp>
        <p:nvSpPr>
          <p:cNvPr id="310" name="Google Shape;310;p29"/>
          <p:cNvSpPr txBox="1">
            <a:spLocks noGrp="1"/>
          </p:cNvSpPr>
          <p:nvPr>
            <p:ph type="body" idx="1"/>
          </p:nvPr>
        </p:nvSpPr>
        <p:spPr>
          <a:xfrm>
            <a:off x="3090625" y="575500"/>
            <a:ext cx="5596200" cy="1059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As a communication tool, a table allows a form of generalization of information from an unlimited number of different social or scientific contexts. It provides a familiar way to convey information that might otherwise not be obvious or readily understood.</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0"/>
          <p:cNvSpPr/>
          <p:nvPr/>
        </p:nvSpPr>
        <p:spPr>
          <a:xfrm>
            <a:off x="2806425" y="1079310"/>
            <a:ext cx="6265783" cy="2984881"/>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0"/>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Maps</a:t>
            </a:r>
            <a:endParaRPr/>
          </a:p>
        </p:txBody>
      </p:sp>
      <p:sp>
        <p:nvSpPr>
          <p:cNvPr id="317" name="Google Shape;317;p30"/>
          <p:cNvSpPr/>
          <p:nvPr/>
        </p:nvSpPr>
        <p:spPr>
          <a:xfrm>
            <a:off x="3976810" y="1659060"/>
            <a:ext cx="649200" cy="202500"/>
          </a:xfrm>
          <a:prstGeom prst="wedgeRectCallout">
            <a:avLst>
              <a:gd name="adj1" fmla="val -21428"/>
              <a:gd name="adj2" fmla="val 84287"/>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FFFFFF"/>
                </a:solidFill>
                <a:latin typeface="Nunito Sans"/>
                <a:ea typeface="Nunito Sans"/>
                <a:cs typeface="Nunito Sans"/>
                <a:sym typeface="Nunito Sans"/>
              </a:rPr>
              <a:t>our office</a:t>
            </a:r>
            <a:endParaRPr sz="800">
              <a:solidFill>
                <a:srgbClr val="FFFFFF"/>
              </a:solidFill>
              <a:latin typeface="Nunito Sans"/>
              <a:ea typeface="Nunito Sans"/>
              <a:cs typeface="Nunito Sans"/>
              <a:sym typeface="Nunito Sans"/>
            </a:endParaRPr>
          </a:p>
        </p:txBody>
      </p:sp>
      <p:sp>
        <p:nvSpPr>
          <p:cNvPr id="318" name="Google Shape;318;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48</a:t>
            </a:fld>
            <a:endParaRPr>
              <a:solidFill>
                <a:srgbClr val="FFFFFF"/>
              </a:solidFill>
            </a:endParaRPr>
          </a:p>
        </p:txBody>
      </p:sp>
      <p:sp>
        <p:nvSpPr>
          <p:cNvPr id="319" name="Google Shape;319;p30"/>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The word "map" comes from the medieval Latin Mappa mundi, wherein mappa meant napkin or cloth and mundi the world.</a:t>
            </a:r>
            <a:endParaRPr/>
          </a:p>
        </p:txBody>
      </p:sp>
      <p:sp>
        <p:nvSpPr>
          <p:cNvPr id="320" name="Google Shape;320;p30"/>
          <p:cNvSpPr/>
          <p:nvPr/>
        </p:nvSpPr>
        <p:spPr>
          <a:xfrm>
            <a:off x="3384650" y="219732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0"/>
          <p:cNvSpPr/>
          <p:nvPr/>
        </p:nvSpPr>
        <p:spPr>
          <a:xfrm>
            <a:off x="4678125" y="3182400"/>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0"/>
          <p:cNvSpPr/>
          <p:nvPr/>
        </p:nvSpPr>
        <p:spPr>
          <a:xfrm>
            <a:off x="5408775" y="1901140"/>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0"/>
          <p:cNvSpPr/>
          <p:nvPr/>
        </p:nvSpPr>
        <p:spPr>
          <a:xfrm>
            <a:off x="5962075" y="355657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0"/>
          <p:cNvSpPr/>
          <p:nvPr/>
        </p:nvSpPr>
        <p:spPr>
          <a:xfrm>
            <a:off x="7641075" y="229807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0"/>
          <p:cNvSpPr/>
          <p:nvPr/>
        </p:nvSpPr>
        <p:spPr>
          <a:xfrm>
            <a:off x="8101850" y="362587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1"/>
          <p:cNvSpPr txBox="1">
            <a:spLocks noGrp="1"/>
          </p:cNvSpPr>
          <p:nvPr>
            <p:ph type="ctrTitle" idx="4294967295"/>
          </p:nvPr>
        </p:nvSpPr>
        <p:spPr>
          <a:xfrm>
            <a:off x="685800" y="1964342"/>
            <a:ext cx="7772400" cy="115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b="1"/>
              <a:t>89,526,124</a:t>
            </a:r>
            <a:endParaRPr sz="6000" b="1"/>
          </a:p>
        </p:txBody>
      </p:sp>
      <p:sp>
        <p:nvSpPr>
          <p:cNvPr id="331" name="Google Shape;331;p31"/>
          <p:cNvSpPr txBox="1">
            <a:spLocks noGrp="1"/>
          </p:cNvSpPr>
          <p:nvPr>
            <p:ph type="subTitle" idx="4294967295"/>
          </p:nvPr>
        </p:nvSpPr>
        <p:spPr>
          <a:xfrm>
            <a:off x="685800" y="2916253"/>
            <a:ext cx="77724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a:solidFill>
                  <a:srgbClr val="FFFFFF"/>
                </a:solidFill>
              </a:rPr>
              <a:t>Whoa! That’s a big number, aren’t you proud?</a:t>
            </a:r>
            <a:endParaRPr>
              <a:solidFill>
                <a:srgbClr val="FFFFFF"/>
              </a:solidFill>
            </a:endParaRPr>
          </a:p>
        </p:txBody>
      </p:sp>
      <p:sp>
        <p:nvSpPr>
          <p:cNvPr id="332" name="Google Shape;332;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49</a:t>
            </a:fld>
            <a:endParaRPr/>
          </a:p>
        </p:txBody>
      </p:sp>
      <p:grpSp>
        <p:nvGrpSpPr>
          <p:cNvPr id="333" name="Google Shape;333;p31"/>
          <p:cNvGrpSpPr/>
          <p:nvPr/>
        </p:nvGrpSpPr>
        <p:grpSpPr>
          <a:xfrm>
            <a:off x="4193157" y="1338806"/>
            <a:ext cx="757693" cy="549894"/>
            <a:chOff x="3932350" y="3714775"/>
            <a:chExt cx="439650" cy="319075"/>
          </a:xfrm>
        </p:grpSpPr>
        <p:sp>
          <p:nvSpPr>
            <p:cNvPr id="334" name="Google Shape;334;p31"/>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1"/>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1"/>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1"/>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1"/>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556441" y="651546"/>
            <a:ext cx="4731545"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it-IT" sz="2000" i="0" dirty="0">
                <a:solidFill>
                  <a:srgbClr val="666666"/>
                </a:solidFill>
              </a:rPr>
              <a:t>  The </a:t>
            </a:r>
            <a:r>
              <a:rPr lang="it-IT" sz="2000" i="0" dirty="0" err="1">
                <a:solidFill>
                  <a:srgbClr val="666666"/>
                </a:solidFill>
              </a:rPr>
              <a:t>importance</a:t>
            </a:r>
            <a:r>
              <a:rPr lang="it-IT" sz="2000" i="0" dirty="0">
                <a:solidFill>
                  <a:srgbClr val="666666"/>
                </a:solidFill>
              </a:rPr>
              <a:t> of </a:t>
            </a:r>
            <a:r>
              <a:rPr lang="it-IT" sz="2000" i="0" dirty="0" err="1">
                <a:solidFill>
                  <a:srgbClr val="666666"/>
                </a:solidFill>
              </a:rPr>
              <a:t>radiomics</a:t>
            </a:r>
            <a:endParaRPr lang="en" sz="2000" i="0" dirty="0">
              <a:solidFill>
                <a:srgbClr val="666666"/>
              </a:solidFill>
            </a:endParaRPr>
          </a:p>
          <a:p>
            <a:pPr marL="127000" indent="0">
              <a:buNone/>
            </a:pPr>
            <a:endParaRPr lang="en" sz="2000" i="0" dirty="0">
              <a:solidFill>
                <a:srgbClr val="666666"/>
              </a:solidFill>
            </a:endParaRPr>
          </a:p>
          <a:p>
            <a:pPr marL="127000" indent="0">
              <a:buNone/>
            </a:pPr>
            <a:r>
              <a:rPr lang="en-US" dirty="0">
                <a:solidFill>
                  <a:srgbClr val="666666"/>
                </a:solidFill>
              </a:rPr>
              <a:t>Radiomics is a field of medical study that </a:t>
            </a:r>
            <a:br>
              <a:rPr lang="en-US" dirty="0">
                <a:solidFill>
                  <a:srgbClr val="666666"/>
                </a:solidFill>
              </a:rPr>
            </a:br>
            <a:r>
              <a:rPr lang="en-US" dirty="0">
                <a:solidFill>
                  <a:srgbClr val="666666"/>
                </a:solidFill>
              </a:rPr>
              <a:t>aims to extract large amount of quantitative features from medical images.</a:t>
            </a:r>
          </a:p>
          <a:p>
            <a:pPr marL="127000" indent="0">
              <a:buNone/>
            </a:pPr>
            <a:endParaRPr lang="en-US" dirty="0">
              <a:solidFill>
                <a:srgbClr val="666666"/>
              </a:solidFill>
              <a:effectLst/>
            </a:endParaRPr>
          </a:p>
          <a:p>
            <a:pPr marL="127000" indent="0">
              <a:buNone/>
            </a:pPr>
            <a:r>
              <a:rPr lang="en-US" dirty="0">
                <a:solidFill>
                  <a:srgbClr val="666666"/>
                </a:solidFill>
              </a:rPr>
              <a:t>These features have the potential to uncover disease characteristics hardly noticeable by</a:t>
            </a:r>
            <a:br>
              <a:rPr lang="en-US" dirty="0">
                <a:solidFill>
                  <a:srgbClr val="666666"/>
                </a:solidFill>
              </a:rPr>
            </a:br>
            <a:r>
              <a:rPr lang="en-US" dirty="0">
                <a:solidFill>
                  <a:srgbClr val="666666"/>
                </a:solidFill>
              </a:rPr>
              <a:t>the naked eye.</a:t>
            </a:r>
            <a:endParaRPr lang="en" dirty="0">
              <a:solidFill>
                <a:srgbClr val="666666"/>
              </a:solidFill>
              <a:effectLst/>
            </a:endParaRPr>
          </a:p>
        </p:txBody>
      </p:sp>
      <p:pic>
        <p:nvPicPr>
          <p:cNvPr id="3" name="Immagine 2" descr="Immagine che contiene testo&#10;&#10;Descrizione generata automaticamente">
            <a:extLst>
              <a:ext uri="{FF2B5EF4-FFF2-40B4-BE49-F238E27FC236}">
                <a16:creationId xmlns:a16="http://schemas.microsoft.com/office/drawing/2014/main" id="{3F0C5385-098C-4D19-AFF9-F6B371507207}"/>
              </a:ext>
            </a:extLst>
          </p:cNvPr>
          <p:cNvPicPr>
            <a:picLocks noChangeAspect="1"/>
          </p:cNvPicPr>
          <p:nvPr/>
        </p:nvPicPr>
        <p:blipFill>
          <a:blip r:embed="rId4"/>
          <a:stretch>
            <a:fillRect/>
          </a:stretch>
        </p:blipFill>
        <p:spPr>
          <a:xfrm>
            <a:off x="282428" y="1463208"/>
            <a:ext cx="3953800" cy="2217084"/>
          </a:xfrm>
          <a:prstGeom prst="rect">
            <a:avLst/>
          </a:prstGeom>
        </p:spPr>
      </p:pic>
      <p:sp>
        <p:nvSpPr>
          <p:cNvPr id="4" name="CasellaDiTesto 3">
            <a:extLst>
              <a:ext uri="{FF2B5EF4-FFF2-40B4-BE49-F238E27FC236}">
                <a16:creationId xmlns:a16="http://schemas.microsoft.com/office/drawing/2014/main" id="{6E177C33-2E28-4B43-B0CA-349C79B846D5}"/>
              </a:ext>
            </a:extLst>
          </p:cNvPr>
          <p:cNvSpPr txBox="1"/>
          <p:nvPr/>
        </p:nvSpPr>
        <p:spPr>
          <a:xfrm>
            <a:off x="410135" y="3680292"/>
            <a:ext cx="3718111" cy="215444"/>
          </a:xfrm>
          <a:prstGeom prst="rect">
            <a:avLst/>
          </a:prstGeom>
          <a:noFill/>
        </p:spPr>
        <p:txBody>
          <a:bodyPr wrap="square" rtlCol="0">
            <a:spAutoFit/>
          </a:bodyPr>
          <a:lstStyle/>
          <a:p>
            <a:r>
              <a:rPr lang="it-IT" sz="800" dirty="0">
                <a:latin typeface="Georgia" panose="02040502050405020303" pitchFamily="18" charset="0"/>
              </a:rPr>
              <a:t>Fig. 2 </a:t>
            </a:r>
            <a:r>
              <a:rPr lang="it-IT" sz="800" dirty="0" err="1">
                <a:latin typeface="Georgia" panose="02040502050405020303" pitchFamily="18" charset="0"/>
              </a:rPr>
              <a:t>Radiomics</a:t>
            </a:r>
            <a:r>
              <a:rPr lang="it-IT" sz="800" dirty="0">
                <a:latin typeface="Georgia" panose="02040502050405020303" pitchFamily="18" charset="0"/>
              </a:rPr>
              <a:t> features [1] </a:t>
            </a:r>
          </a:p>
        </p:txBody>
      </p:sp>
    </p:spTree>
    <p:extLst>
      <p:ext uri="{BB962C8B-B14F-4D97-AF65-F5344CB8AC3E}">
        <p14:creationId xmlns:p14="http://schemas.microsoft.com/office/powerpoint/2010/main" val="10338151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CCCCCC"/>
                </a:solidFill>
              </a:rPr>
              <a:t>50</a:t>
            </a:fld>
            <a:endParaRPr>
              <a:solidFill>
                <a:srgbClr val="CCCCCC"/>
              </a:solidFill>
            </a:endParaRPr>
          </a:p>
        </p:txBody>
      </p:sp>
      <p:sp>
        <p:nvSpPr>
          <p:cNvPr id="344" name="Google Shape;344;p3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even more numbers</a:t>
            </a:r>
            <a:endParaRPr/>
          </a:p>
        </p:txBody>
      </p:sp>
      <p:sp>
        <p:nvSpPr>
          <p:cNvPr id="345" name="Google Shape;345;p32"/>
          <p:cNvSpPr txBox="1">
            <a:spLocks noGrp="1"/>
          </p:cNvSpPr>
          <p:nvPr>
            <p:ph type="ctrTitle" idx="4294967295"/>
          </p:nvPr>
        </p:nvSpPr>
        <p:spPr>
          <a:xfrm>
            <a:off x="3400100" y="545955"/>
            <a:ext cx="5058000" cy="1268700"/>
          </a:xfrm>
          <a:prstGeom prst="rect">
            <a:avLst/>
          </a:prstGeom>
          <a:solidFill>
            <a:srgbClr val="FFA400"/>
          </a:solidFill>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3600" b="1"/>
              <a:t>89,526,124$</a:t>
            </a:r>
            <a:endParaRPr sz="3600" b="1"/>
          </a:p>
          <a:p>
            <a:pPr marL="0" lvl="0" indent="0" algn="l" rtl="0">
              <a:lnSpc>
                <a:spcPct val="100000"/>
              </a:lnSpc>
              <a:spcBef>
                <a:spcPts val="600"/>
              </a:spcBef>
              <a:spcAft>
                <a:spcPts val="0"/>
              </a:spcAft>
              <a:buClr>
                <a:schemeClr val="dk1"/>
              </a:buClr>
              <a:buSzPts val="1100"/>
              <a:buFont typeface="Arial"/>
              <a:buNone/>
            </a:pPr>
            <a:r>
              <a:rPr lang="en" sz="1400"/>
              <a:t>That’s a lot of money</a:t>
            </a:r>
            <a:endParaRPr sz="3600" b="1"/>
          </a:p>
        </p:txBody>
      </p:sp>
      <p:sp>
        <p:nvSpPr>
          <p:cNvPr id="346" name="Google Shape;346;p32"/>
          <p:cNvSpPr txBox="1">
            <a:spLocks noGrp="1"/>
          </p:cNvSpPr>
          <p:nvPr>
            <p:ph type="ctrTitle" idx="4294967295"/>
          </p:nvPr>
        </p:nvSpPr>
        <p:spPr>
          <a:xfrm>
            <a:off x="3400100" y="1902136"/>
            <a:ext cx="5058000" cy="1268700"/>
          </a:xfrm>
          <a:prstGeom prst="rect">
            <a:avLst/>
          </a:prstGeom>
          <a:solidFill>
            <a:srgbClr val="F67031"/>
          </a:solidFill>
        </p:spPr>
        <p:txBody>
          <a:bodyPr spcFirstLastPara="1" wrap="square" lIns="91425" tIns="91425" rIns="91425" bIns="91425" anchor="ctr" anchorCtr="0">
            <a:noAutofit/>
          </a:bodyPr>
          <a:lstStyle/>
          <a:p>
            <a:pPr marL="0" lvl="0" indent="0" algn="l" rtl="0">
              <a:spcBef>
                <a:spcPts val="0"/>
              </a:spcBef>
              <a:spcAft>
                <a:spcPts val="0"/>
              </a:spcAft>
              <a:buNone/>
            </a:pPr>
            <a:r>
              <a:rPr lang="en" sz="3600" b="1"/>
              <a:t>185,244 users</a:t>
            </a:r>
            <a:endParaRPr sz="3600" b="1"/>
          </a:p>
          <a:p>
            <a:pPr marL="0" lvl="0" indent="0" algn="l" rtl="0">
              <a:spcBef>
                <a:spcPts val="600"/>
              </a:spcBef>
              <a:spcAft>
                <a:spcPts val="0"/>
              </a:spcAft>
              <a:buClr>
                <a:schemeClr val="dk1"/>
              </a:buClr>
              <a:buSzPts val="1100"/>
              <a:buFont typeface="Arial"/>
              <a:buNone/>
            </a:pPr>
            <a:r>
              <a:rPr lang="en" sz="1400"/>
              <a:t>And a lot of users</a:t>
            </a:r>
            <a:endParaRPr sz="3600" b="1"/>
          </a:p>
        </p:txBody>
      </p:sp>
      <p:sp>
        <p:nvSpPr>
          <p:cNvPr id="347" name="Google Shape;347;p32"/>
          <p:cNvSpPr txBox="1">
            <a:spLocks noGrp="1"/>
          </p:cNvSpPr>
          <p:nvPr>
            <p:ph type="ctrTitle" idx="4294967295"/>
          </p:nvPr>
        </p:nvSpPr>
        <p:spPr>
          <a:xfrm>
            <a:off x="3400100" y="3258327"/>
            <a:ext cx="5058000" cy="1268700"/>
          </a:xfrm>
          <a:prstGeom prst="rect">
            <a:avLst/>
          </a:prstGeom>
          <a:solidFill>
            <a:srgbClr val="ED0036"/>
          </a:solidFill>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3600" b="1"/>
              <a:t>100%</a:t>
            </a:r>
            <a:endParaRPr sz="3600" b="1"/>
          </a:p>
          <a:p>
            <a:pPr marL="0" lvl="0" indent="0" algn="l" rtl="0">
              <a:spcBef>
                <a:spcPts val="600"/>
              </a:spcBef>
              <a:spcAft>
                <a:spcPts val="0"/>
              </a:spcAft>
              <a:buClr>
                <a:schemeClr val="dk1"/>
              </a:buClr>
              <a:buSzPts val="1100"/>
              <a:buFont typeface="Arial"/>
              <a:buNone/>
            </a:pPr>
            <a:r>
              <a:rPr lang="en" sz="1400"/>
              <a:t>Total success!</a:t>
            </a:r>
            <a:endParaRPr sz="3600" b="1"/>
          </a:p>
        </p:txBody>
      </p:sp>
      <p:sp>
        <p:nvSpPr>
          <p:cNvPr id="348" name="Google Shape;348;p32"/>
          <p:cNvSpPr/>
          <p:nvPr/>
        </p:nvSpPr>
        <p:spPr>
          <a:xfrm>
            <a:off x="7479934" y="2252270"/>
            <a:ext cx="539172" cy="568452"/>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 name="Google Shape;349;p32"/>
          <p:cNvGrpSpPr/>
          <p:nvPr/>
        </p:nvGrpSpPr>
        <p:grpSpPr>
          <a:xfrm>
            <a:off x="7458387" y="3618777"/>
            <a:ext cx="582244" cy="547800"/>
            <a:chOff x="5972700" y="2330200"/>
            <a:chExt cx="411625" cy="387275"/>
          </a:xfrm>
        </p:grpSpPr>
        <p:sp>
          <p:nvSpPr>
            <p:cNvPr id="350" name="Google Shape;350;p32"/>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2"/>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32"/>
          <p:cNvGrpSpPr/>
          <p:nvPr/>
        </p:nvGrpSpPr>
        <p:grpSpPr>
          <a:xfrm>
            <a:off x="7415332" y="940852"/>
            <a:ext cx="668351" cy="513322"/>
            <a:chOff x="568950" y="3686775"/>
            <a:chExt cx="472500" cy="362900"/>
          </a:xfrm>
        </p:grpSpPr>
        <p:sp>
          <p:nvSpPr>
            <p:cNvPr id="353" name="Google Shape;353;p32"/>
            <p:cNvSpPr/>
            <p:nvPr/>
          </p:nvSpPr>
          <p:spPr>
            <a:xfrm>
              <a:off x="568950"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2"/>
            <p:cNvSpPr/>
            <p:nvPr/>
          </p:nvSpPr>
          <p:spPr>
            <a:xfrm>
              <a:off x="645650"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2"/>
            <p:cNvSpPr/>
            <p:nvPr/>
          </p:nvSpPr>
          <p:spPr>
            <a:xfrm>
              <a:off x="747950"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3"/>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process is easy</a:t>
            </a:r>
            <a:endParaRPr/>
          </a:p>
        </p:txBody>
      </p:sp>
      <p:sp>
        <p:nvSpPr>
          <p:cNvPr id="361" name="Google Shape;361;p33"/>
          <p:cNvSpPr/>
          <p:nvPr/>
        </p:nvSpPr>
        <p:spPr>
          <a:xfrm>
            <a:off x="4662978" y="1743500"/>
            <a:ext cx="2424600" cy="1656600"/>
          </a:xfrm>
          <a:prstGeom prst="chevron">
            <a:avLst>
              <a:gd name="adj" fmla="val 29853"/>
            </a:avLst>
          </a:prstGeom>
          <a:solidFill>
            <a:srgbClr val="F670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second</a:t>
            </a:r>
            <a:endParaRPr>
              <a:solidFill>
                <a:srgbClr val="FFFFFF"/>
              </a:solidFill>
              <a:latin typeface="Nunito Sans"/>
              <a:ea typeface="Nunito Sans"/>
              <a:cs typeface="Nunito Sans"/>
              <a:sym typeface="Nunito Sans"/>
            </a:endParaRPr>
          </a:p>
        </p:txBody>
      </p:sp>
      <p:sp>
        <p:nvSpPr>
          <p:cNvPr id="362" name="Google Shape;362;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51</a:t>
            </a:fld>
            <a:endParaRPr/>
          </a:p>
        </p:txBody>
      </p:sp>
      <p:sp>
        <p:nvSpPr>
          <p:cNvPr id="363" name="Google Shape;363;p33"/>
          <p:cNvSpPr/>
          <p:nvPr/>
        </p:nvSpPr>
        <p:spPr>
          <a:xfrm>
            <a:off x="6211315" y="1557400"/>
            <a:ext cx="2424600" cy="2028900"/>
          </a:xfrm>
          <a:prstGeom prst="chevron">
            <a:avLst>
              <a:gd name="adj" fmla="val 29853"/>
            </a:avLst>
          </a:prstGeom>
          <a:solidFill>
            <a:srgbClr val="ED0036">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last</a:t>
            </a:r>
            <a:endParaRPr>
              <a:solidFill>
                <a:srgbClr val="FFFFFF"/>
              </a:solidFill>
              <a:latin typeface="Nunito Sans"/>
              <a:ea typeface="Nunito Sans"/>
              <a:cs typeface="Nunito Sans"/>
              <a:sym typeface="Nunito Sans"/>
            </a:endParaRPr>
          </a:p>
        </p:txBody>
      </p:sp>
      <p:sp>
        <p:nvSpPr>
          <p:cNvPr id="364" name="Google Shape;364;p33"/>
          <p:cNvSpPr/>
          <p:nvPr/>
        </p:nvSpPr>
        <p:spPr>
          <a:xfrm>
            <a:off x="2989550" y="1909250"/>
            <a:ext cx="2424600" cy="1325100"/>
          </a:xfrm>
          <a:prstGeom prst="chevron">
            <a:avLst>
              <a:gd name="adj" fmla="val 29853"/>
            </a:avLst>
          </a:prstGeom>
          <a:solidFill>
            <a:srgbClr val="FFA400">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first</a:t>
            </a:r>
            <a:endParaRPr>
              <a:solidFill>
                <a:srgbClr val="FFFFFF"/>
              </a:solidFill>
              <a:latin typeface="Nunito Sans"/>
              <a:ea typeface="Nunito Sans"/>
              <a:cs typeface="Nunito Sans"/>
              <a:sym typeface="Nunito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4"/>
          <p:cNvSpPr/>
          <p:nvPr/>
        </p:nvSpPr>
        <p:spPr>
          <a:xfrm>
            <a:off x="5183313" y="632610"/>
            <a:ext cx="472800" cy="472800"/>
          </a:xfrm>
          <a:prstGeom prst="ellipse">
            <a:avLst/>
          </a:pr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4"/>
          <p:cNvSpPr/>
          <p:nvPr/>
        </p:nvSpPr>
        <p:spPr>
          <a:xfrm>
            <a:off x="7063350" y="632610"/>
            <a:ext cx="472800" cy="472800"/>
          </a:xfrm>
          <a:prstGeom prst="ellipse">
            <a:avLst/>
          </a:prstGeom>
          <a:solidFill>
            <a:srgbClr val="F67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4"/>
          <p:cNvSpPr/>
          <p:nvPr/>
        </p:nvSpPr>
        <p:spPr>
          <a:xfrm>
            <a:off x="3303275" y="2719263"/>
            <a:ext cx="472800" cy="472800"/>
          </a:xfrm>
          <a:prstGeom prst="ellipse">
            <a:avLst/>
          </a:pr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4"/>
          <p:cNvSpPr/>
          <p:nvPr/>
        </p:nvSpPr>
        <p:spPr>
          <a:xfrm>
            <a:off x="5183313" y="2719263"/>
            <a:ext cx="472800" cy="4728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4"/>
          <p:cNvSpPr/>
          <p:nvPr/>
        </p:nvSpPr>
        <p:spPr>
          <a:xfrm>
            <a:off x="7063350" y="2719263"/>
            <a:ext cx="472800" cy="472800"/>
          </a:xfrm>
          <a:prstGeom prst="ellipse">
            <a:avLst/>
          </a:prstGeom>
          <a:solidFill>
            <a:srgbClr val="ED0036">
              <a:alpha val="7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4"/>
          <p:cNvSpPr/>
          <p:nvPr/>
        </p:nvSpPr>
        <p:spPr>
          <a:xfrm>
            <a:off x="3303275" y="632610"/>
            <a:ext cx="472800" cy="4728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4"/>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review some concepts</a:t>
            </a:r>
            <a:endParaRPr/>
          </a:p>
        </p:txBody>
      </p:sp>
      <p:sp>
        <p:nvSpPr>
          <p:cNvPr id="376" name="Google Shape;376;p34"/>
          <p:cNvSpPr txBox="1">
            <a:spLocks noGrp="1"/>
          </p:cNvSpPr>
          <p:nvPr>
            <p:ph type="body" idx="1"/>
          </p:nvPr>
        </p:nvSpPr>
        <p:spPr>
          <a:xfrm>
            <a:off x="3069325" y="123420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377" name="Google Shape;377;p34"/>
          <p:cNvSpPr txBox="1">
            <a:spLocks noGrp="1"/>
          </p:cNvSpPr>
          <p:nvPr>
            <p:ph type="body" idx="2"/>
          </p:nvPr>
        </p:nvSpPr>
        <p:spPr>
          <a:xfrm>
            <a:off x="4951002" y="123420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378" name="Google Shape;378;p34"/>
          <p:cNvSpPr txBox="1">
            <a:spLocks noGrp="1"/>
          </p:cNvSpPr>
          <p:nvPr>
            <p:ph type="body" idx="3"/>
          </p:nvPr>
        </p:nvSpPr>
        <p:spPr>
          <a:xfrm>
            <a:off x="6832679" y="123420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379" name="Google Shape;379;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52</a:t>
            </a:fld>
            <a:endParaRPr/>
          </a:p>
        </p:txBody>
      </p:sp>
      <p:sp>
        <p:nvSpPr>
          <p:cNvPr id="380" name="Google Shape;380;p34"/>
          <p:cNvSpPr txBox="1">
            <a:spLocks noGrp="1"/>
          </p:cNvSpPr>
          <p:nvPr>
            <p:ph type="body" idx="1"/>
          </p:nvPr>
        </p:nvSpPr>
        <p:spPr>
          <a:xfrm>
            <a:off x="3069325" y="328285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381" name="Google Shape;381;p34"/>
          <p:cNvSpPr txBox="1">
            <a:spLocks noGrp="1"/>
          </p:cNvSpPr>
          <p:nvPr>
            <p:ph type="body" idx="2"/>
          </p:nvPr>
        </p:nvSpPr>
        <p:spPr>
          <a:xfrm>
            <a:off x="4951002" y="328285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382" name="Google Shape;382;p34"/>
          <p:cNvSpPr txBox="1">
            <a:spLocks noGrp="1"/>
          </p:cNvSpPr>
          <p:nvPr>
            <p:ph type="body" idx="3"/>
          </p:nvPr>
        </p:nvSpPr>
        <p:spPr>
          <a:xfrm>
            <a:off x="6832679" y="328285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grpSp>
        <p:nvGrpSpPr>
          <p:cNvPr id="383" name="Google Shape;383;p34"/>
          <p:cNvGrpSpPr/>
          <p:nvPr/>
        </p:nvGrpSpPr>
        <p:grpSpPr>
          <a:xfrm>
            <a:off x="3160982" y="899397"/>
            <a:ext cx="472824" cy="393575"/>
            <a:chOff x="1247825" y="322750"/>
            <a:chExt cx="443300" cy="369000"/>
          </a:xfrm>
        </p:grpSpPr>
        <p:sp>
          <p:nvSpPr>
            <p:cNvPr id="384" name="Google Shape;384;p34"/>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5" name="Google Shape;385;p34"/>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6" name="Google Shape;386;p34"/>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7" name="Google Shape;387;p34"/>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8" name="Google Shape;388;p34"/>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sp>
        <p:nvSpPr>
          <p:cNvPr id="389" name="Google Shape;389;p34"/>
          <p:cNvSpPr/>
          <p:nvPr/>
        </p:nvSpPr>
        <p:spPr>
          <a:xfrm>
            <a:off x="3160975" y="2909070"/>
            <a:ext cx="427360" cy="427360"/>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nvGrpSpPr>
          <p:cNvPr id="390" name="Google Shape;390;p34"/>
          <p:cNvGrpSpPr/>
          <p:nvPr/>
        </p:nvGrpSpPr>
        <p:grpSpPr>
          <a:xfrm>
            <a:off x="5055108" y="2858407"/>
            <a:ext cx="455918" cy="478023"/>
            <a:chOff x="5961125" y="1623900"/>
            <a:chExt cx="427450" cy="448175"/>
          </a:xfrm>
        </p:grpSpPr>
        <p:sp>
          <p:nvSpPr>
            <p:cNvPr id="391" name="Google Shape;391;p34"/>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2" name="Google Shape;392;p34"/>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3" name="Google Shape;393;p34"/>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4" name="Google Shape;394;p34"/>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5" name="Google Shape;395;p34"/>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6" name="Google Shape;396;p34"/>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7" name="Google Shape;397;p34"/>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grpSp>
        <p:nvGrpSpPr>
          <p:cNvPr id="398" name="Google Shape;398;p34"/>
          <p:cNvGrpSpPr/>
          <p:nvPr/>
        </p:nvGrpSpPr>
        <p:grpSpPr>
          <a:xfrm>
            <a:off x="5049913" y="928622"/>
            <a:ext cx="466318" cy="364351"/>
            <a:chOff x="1923075" y="3694075"/>
            <a:chExt cx="437200" cy="341600"/>
          </a:xfrm>
        </p:grpSpPr>
        <p:sp>
          <p:nvSpPr>
            <p:cNvPr id="399" name="Google Shape;399;p34"/>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0" name="Google Shape;400;p34"/>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1" name="Google Shape;401;p34"/>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2" name="Google Shape;402;p34"/>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3" name="Google Shape;403;p34"/>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4" name="Google Shape;404;p34"/>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5" name="Google Shape;405;p34"/>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6" name="Google Shape;406;p34"/>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7" name="Google Shape;407;p34"/>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grpSp>
        <p:nvGrpSpPr>
          <p:cNvPr id="408" name="Google Shape;408;p34"/>
          <p:cNvGrpSpPr/>
          <p:nvPr/>
        </p:nvGrpSpPr>
        <p:grpSpPr>
          <a:xfrm>
            <a:off x="6918724" y="2923363"/>
            <a:ext cx="500075" cy="413068"/>
            <a:chOff x="5268225" y="4341925"/>
            <a:chExt cx="468850" cy="387275"/>
          </a:xfrm>
        </p:grpSpPr>
        <p:sp>
          <p:nvSpPr>
            <p:cNvPr id="409" name="Google Shape;409;p34"/>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0" name="Google Shape;410;p34"/>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1" name="Google Shape;411;p34"/>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2" name="Google Shape;412;p34"/>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3" name="Google Shape;413;p34"/>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4" name="Google Shape;414;p34"/>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5" name="Google Shape;415;p34"/>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6" name="Google Shape;416;p34"/>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grpSp>
        <p:nvGrpSpPr>
          <p:cNvPr id="417" name="Google Shape;417;p34"/>
          <p:cNvGrpSpPr/>
          <p:nvPr/>
        </p:nvGrpSpPr>
        <p:grpSpPr>
          <a:xfrm>
            <a:off x="6932359" y="835747"/>
            <a:ext cx="472824" cy="457225"/>
            <a:chOff x="1247825" y="5001950"/>
            <a:chExt cx="443300" cy="428675"/>
          </a:xfrm>
        </p:grpSpPr>
        <p:sp>
          <p:nvSpPr>
            <p:cNvPr id="418" name="Google Shape;418;p34"/>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9" name="Google Shape;419;p34"/>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0" name="Google Shape;420;p34"/>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1" name="Google Shape;421;p34"/>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2" name="Google Shape;422;p34"/>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3" name="Google Shape;423;p34"/>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53</a:t>
            </a:fld>
            <a:endParaRPr/>
          </a:p>
        </p:txBody>
      </p:sp>
      <p:sp>
        <p:nvSpPr>
          <p:cNvPr id="429" name="Google Shape;429;p35"/>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insert graphs from </a:t>
            </a:r>
            <a:r>
              <a:rPr lang="en" u="sng">
                <a:hlinkClick r:id="rId3"/>
              </a:rPr>
              <a:t>Google Sheets</a:t>
            </a:r>
            <a:endParaRPr/>
          </a:p>
        </p:txBody>
      </p:sp>
      <p:pic>
        <p:nvPicPr>
          <p:cNvPr id="430" name="Google Shape;430;p35" title="Chart"/>
          <p:cNvPicPr preferRelativeResize="0"/>
          <p:nvPr/>
        </p:nvPicPr>
        <p:blipFill>
          <a:blip r:embed="rId4">
            <a:alphaModFix/>
          </a:blip>
          <a:stretch>
            <a:fillRect/>
          </a:stretch>
        </p:blipFill>
        <p:spPr>
          <a:xfrm>
            <a:off x="3640975" y="746026"/>
            <a:ext cx="4504000" cy="373565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6"/>
          <p:cNvSpPr/>
          <p:nvPr/>
        </p:nvSpPr>
        <p:spPr>
          <a:xfrm>
            <a:off x="4826115" y="489800"/>
            <a:ext cx="2075120" cy="4163909"/>
          </a:xfrm>
          <a:custGeom>
            <a:avLst/>
            <a:gdLst/>
            <a:ahLst/>
            <a:cxnLst/>
            <a:rect l="l" t="t" r="r" b="b"/>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6"/>
          <p:cNvSpPr/>
          <p:nvPr/>
        </p:nvSpPr>
        <p:spPr>
          <a:xfrm>
            <a:off x="4919425" y="839000"/>
            <a:ext cx="1888500" cy="335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37" name="Google Shape;437;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54</a:t>
            </a:fld>
            <a:endParaRPr>
              <a:solidFill>
                <a:srgbClr val="FFFFFF"/>
              </a:solidFill>
            </a:endParaRPr>
          </a:p>
        </p:txBody>
      </p:sp>
      <p:sp>
        <p:nvSpPr>
          <p:cNvPr id="438" name="Google Shape;438;p36"/>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Android Project</a:t>
            </a:r>
            <a:endParaRPr/>
          </a:p>
        </p:txBody>
      </p:sp>
      <p:sp>
        <p:nvSpPr>
          <p:cNvPr id="439" name="Google Shape;439;p36"/>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Show and explain your web, app or software projects using these gadget templates.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37"/>
          <p:cNvSpPr/>
          <p:nvPr/>
        </p:nvSpPr>
        <p:spPr>
          <a:xfrm>
            <a:off x="4931871" y="623036"/>
            <a:ext cx="1863608" cy="3921828"/>
          </a:xfrm>
          <a:custGeom>
            <a:avLst/>
            <a:gdLst/>
            <a:ahLst/>
            <a:cxnLst/>
            <a:rect l="l" t="t" r="r" b="b"/>
            <a:pathLst>
              <a:path w="25999" h="54713" extrusionOk="0">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7"/>
          <p:cNvSpPr/>
          <p:nvPr/>
        </p:nvSpPr>
        <p:spPr>
          <a:xfrm>
            <a:off x="5068825" y="1188850"/>
            <a:ext cx="1589700" cy="281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46" name="Google Shape;446;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55</a:t>
            </a:fld>
            <a:endParaRPr>
              <a:solidFill>
                <a:srgbClr val="FFFFFF"/>
              </a:solidFill>
            </a:endParaRPr>
          </a:p>
        </p:txBody>
      </p:sp>
      <p:sp>
        <p:nvSpPr>
          <p:cNvPr id="447" name="Google Shape;447;p37"/>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iPhone Project</a:t>
            </a:r>
            <a:endParaRPr/>
          </a:p>
        </p:txBody>
      </p:sp>
      <p:sp>
        <p:nvSpPr>
          <p:cNvPr id="448" name="Google Shape;448;p37"/>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solidFill>
                  <a:schemeClr val="dk2"/>
                </a:solidFill>
              </a:rPr>
              <a:t>Show and explain your web, app or software projects using these gadget templates.</a:t>
            </a:r>
            <a:endParaRPr>
              <a:solidFill>
                <a:schemeClr val="dk2"/>
              </a:solidFill>
            </a:endParaRPr>
          </a:p>
          <a:p>
            <a:pPr marL="0" lvl="0" indent="0" algn="l" rtl="0">
              <a:spcBef>
                <a:spcPts val="600"/>
              </a:spcBef>
              <a:spcAft>
                <a:spcPts val="0"/>
              </a:spcAft>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38"/>
          <p:cNvSpPr/>
          <p:nvPr/>
        </p:nvSpPr>
        <p:spPr>
          <a:xfrm>
            <a:off x="4423923" y="535613"/>
            <a:ext cx="2879504" cy="4072345"/>
          </a:xfrm>
          <a:custGeom>
            <a:avLst/>
            <a:gdLst/>
            <a:ahLst/>
            <a:cxnLst/>
            <a:rect l="l" t="t" r="r" b="b"/>
            <a:pathLst>
              <a:path w="60958" h="86210" extrusionOk="0">
                <a:moveTo>
                  <a:pt x="28985" y="3938"/>
                </a:moveTo>
                <a:lnTo>
                  <a:pt x="29189" y="4006"/>
                </a:lnTo>
                <a:lnTo>
                  <a:pt x="29189" y="4141"/>
                </a:lnTo>
                <a:lnTo>
                  <a:pt x="29189" y="4277"/>
                </a:lnTo>
                <a:lnTo>
                  <a:pt x="28985" y="4345"/>
                </a:lnTo>
                <a:lnTo>
                  <a:pt x="28850" y="4277"/>
                </a:lnTo>
                <a:lnTo>
                  <a:pt x="28782" y="4141"/>
                </a:lnTo>
                <a:lnTo>
                  <a:pt x="28850" y="4006"/>
                </a:lnTo>
                <a:lnTo>
                  <a:pt x="28985" y="3938"/>
                </a:lnTo>
                <a:close/>
                <a:moveTo>
                  <a:pt x="30479" y="3734"/>
                </a:moveTo>
                <a:lnTo>
                  <a:pt x="30615" y="3802"/>
                </a:lnTo>
                <a:lnTo>
                  <a:pt x="30750" y="3870"/>
                </a:lnTo>
                <a:lnTo>
                  <a:pt x="30818" y="4006"/>
                </a:lnTo>
                <a:lnTo>
                  <a:pt x="30818" y="4141"/>
                </a:lnTo>
                <a:lnTo>
                  <a:pt x="30818" y="4277"/>
                </a:lnTo>
                <a:lnTo>
                  <a:pt x="30750" y="4345"/>
                </a:lnTo>
                <a:lnTo>
                  <a:pt x="30615" y="4481"/>
                </a:lnTo>
                <a:lnTo>
                  <a:pt x="30343" y="4481"/>
                </a:lnTo>
                <a:lnTo>
                  <a:pt x="30207" y="4345"/>
                </a:lnTo>
                <a:lnTo>
                  <a:pt x="30139" y="4277"/>
                </a:lnTo>
                <a:lnTo>
                  <a:pt x="30139" y="4141"/>
                </a:lnTo>
                <a:lnTo>
                  <a:pt x="30139" y="4006"/>
                </a:lnTo>
                <a:lnTo>
                  <a:pt x="30207" y="3870"/>
                </a:lnTo>
                <a:lnTo>
                  <a:pt x="30343" y="3802"/>
                </a:lnTo>
                <a:lnTo>
                  <a:pt x="30479" y="3734"/>
                </a:lnTo>
                <a:close/>
                <a:moveTo>
                  <a:pt x="56885" y="7943"/>
                </a:moveTo>
                <a:lnTo>
                  <a:pt x="56885" y="78132"/>
                </a:lnTo>
                <a:lnTo>
                  <a:pt x="56817" y="78200"/>
                </a:lnTo>
                <a:lnTo>
                  <a:pt x="4209" y="78200"/>
                </a:lnTo>
                <a:lnTo>
                  <a:pt x="4141" y="78132"/>
                </a:lnTo>
                <a:lnTo>
                  <a:pt x="4141" y="7943"/>
                </a:lnTo>
                <a:close/>
                <a:moveTo>
                  <a:pt x="30479" y="80440"/>
                </a:moveTo>
                <a:lnTo>
                  <a:pt x="30071" y="80508"/>
                </a:lnTo>
                <a:lnTo>
                  <a:pt x="29732" y="80576"/>
                </a:lnTo>
                <a:lnTo>
                  <a:pt x="29461" y="80779"/>
                </a:lnTo>
                <a:lnTo>
                  <a:pt x="29189" y="80983"/>
                </a:lnTo>
                <a:lnTo>
                  <a:pt x="28917" y="81255"/>
                </a:lnTo>
                <a:lnTo>
                  <a:pt x="28782" y="81594"/>
                </a:lnTo>
                <a:lnTo>
                  <a:pt x="28646" y="81933"/>
                </a:lnTo>
                <a:lnTo>
                  <a:pt x="28646" y="82273"/>
                </a:lnTo>
                <a:lnTo>
                  <a:pt x="28646" y="82341"/>
                </a:lnTo>
                <a:lnTo>
                  <a:pt x="28646" y="82680"/>
                </a:lnTo>
                <a:lnTo>
                  <a:pt x="28782" y="83020"/>
                </a:lnTo>
                <a:lnTo>
                  <a:pt x="28985" y="83291"/>
                </a:lnTo>
                <a:lnTo>
                  <a:pt x="29189" y="83563"/>
                </a:lnTo>
                <a:lnTo>
                  <a:pt x="29461" y="83834"/>
                </a:lnTo>
                <a:lnTo>
                  <a:pt x="29800" y="83970"/>
                </a:lnTo>
                <a:lnTo>
                  <a:pt x="30139" y="84106"/>
                </a:lnTo>
                <a:lnTo>
                  <a:pt x="30818" y="84106"/>
                </a:lnTo>
                <a:lnTo>
                  <a:pt x="31158" y="83970"/>
                </a:lnTo>
                <a:lnTo>
                  <a:pt x="31497" y="83766"/>
                </a:lnTo>
                <a:lnTo>
                  <a:pt x="31768" y="83563"/>
                </a:lnTo>
                <a:lnTo>
                  <a:pt x="31972" y="83291"/>
                </a:lnTo>
                <a:lnTo>
                  <a:pt x="32176" y="83020"/>
                </a:lnTo>
                <a:lnTo>
                  <a:pt x="32244" y="82612"/>
                </a:lnTo>
                <a:lnTo>
                  <a:pt x="32312" y="82273"/>
                </a:lnTo>
                <a:lnTo>
                  <a:pt x="32244" y="81933"/>
                </a:lnTo>
                <a:lnTo>
                  <a:pt x="32176" y="81594"/>
                </a:lnTo>
                <a:lnTo>
                  <a:pt x="31972" y="81255"/>
                </a:lnTo>
                <a:lnTo>
                  <a:pt x="31768" y="80983"/>
                </a:lnTo>
                <a:lnTo>
                  <a:pt x="31497" y="80779"/>
                </a:lnTo>
                <a:lnTo>
                  <a:pt x="31158" y="80576"/>
                </a:lnTo>
                <a:lnTo>
                  <a:pt x="30818" y="80508"/>
                </a:lnTo>
                <a:lnTo>
                  <a:pt x="30479" y="80440"/>
                </a:lnTo>
                <a:close/>
                <a:moveTo>
                  <a:pt x="30886" y="80304"/>
                </a:moveTo>
                <a:lnTo>
                  <a:pt x="31225" y="80440"/>
                </a:lnTo>
                <a:lnTo>
                  <a:pt x="31565" y="80644"/>
                </a:lnTo>
                <a:lnTo>
                  <a:pt x="31904" y="80847"/>
                </a:lnTo>
                <a:lnTo>
                  <a:pt x="32108" y="81187"/>
                </a:lnTo>
                <a:lnTo>
                  <a:pt x="32312" y="81526"/>
                </a:lnTo>
                <a:lnTo>
                  <a:pt x="32447" y="81866"/>
                </a:lnTo>
                <a:lnTo>
                  <a:pt x="32447" y="82273"/>
                </a:lnTo>
                <a:lnTo>
                  <a:pt x="32447" y="82680"/>
                </a:lnTo>
                <a:lnTo>
                  <a:pt x="32312" y="83020"/>
                </a:lnTo>
                <a:lnTo>
                  <a:pt x="32108" y="83359"/>
                </a:lnTo>
                <a:lnTo>
                  <a:pt x="31904" y="83698"/>
                </a:lnTo>
                <a:lnTo>
                  <a:pt x="31565" y="83902"/>
                </a:lnTo>
                <a:lnTo>
                  <a:pt x="31225" y="84106"/>
                </a:lnTo>
                <a:lnTo>
                  <a:pt x="30886" y="84241"/>
                </a:lnTo>
                <a:lnTo>
                  <a:pt x="30479" y="84309"/>
                </a:lnTo>
                <a:lnTo>
                  <a:pt x="30071" y="84241"/>
                </a:lnTo>
                <a:lnTo>
                  <a:pt x="29732" y="84106"/>
                </a:lnTo>
                <a:lnTo>
                  <a:pt x="29393" y="83970"/>
                </a:lnTo>
                <a:lnTo>
                  <a:pt x="29053" y="83698"/>
                </a:lnTo>
                <a:lnTo>
                  <a:pt x="28850" y="83427"/>
                </a:lnTo>
                <a:lnTo>
                  <a:pt x="28646" y="83087"/>
                </a:lnTo>
                <a:lnTo>
                  <a:pt x="28510" y="82748"/>
                </a:lnTo>
                <a:lnTo>
                  <a:pt x="28442" y="82341"/>
                </a:lnTo>
                <a:lnTo>
                  <a:pt x="28442" y="82273"/>
                </a:lnTo>
                <a:lnTo>
                  <a:pt x="28510" y="81866"/>
                </a:lnTo>
                <a:lnTo>
                  <a:pt x="28646" y="81526"/>
                </a:lnTo>
                <a:lnTo>
                  <a:pt x="28782" y="81187"/>
                </a:lnTo>
                <a:lnTo>
                  <a:pt x="29053" y="80847"/>
                </a:lnTo>
                <a:lnTo>
                  <a:pt x="29325" y="80644"/>
                </a:lnTo>
                <a:lnTo>
                  <a:pt x="29664" y="80440"/>
                </a:lnTo>
                <a:lnTo>
                  <a:pt x="30071" y="80304"/>
                </a:lnTo>
                <a:close/>
                <a:moveTo>
                  <a:pt x="3530" y="815"/>
                </a:moveTo>
                <a:lnTo>
                  <a:pt x="2987" y="883"/>
                </a:lnTo>
                <a:lnTo>
                  <a:pt x="2512" y="1019"/>
                </a:lnTo>
                <a:lnTo>
                  <a:pt x="2036" y="1290"/>
                </a:lnTo>
                <a:lnTo>
                  <a:pt x="1629" y="1630"/>
                </a:lnTo>
                <a:lnTo>
                  <a:pt x="1290" y="2037"/>
                </a:lnTo>
                <a:lnTo>
                  <a:pt x="1086" y="2512"/>
                </a:lnTo>
                <a:lnTo>
                  <a:pt x="950" y="2987"/>
                </a:lnTo>
                <a:lnTo>
                  <a:pt x="882" y="3530"/>
                </a:lnTo>
                <a:lnTo>
                  <a:pt x="882" y="82612"/>
                </a:lnTo>
                <a:lnTo>
                  <a:pt x="950" y="83155"/>
                </a:lnTo>
                <a:lnTo>
                  <a:pt x="1086" y="83698"/>
                </a:lnTo>
                <a:lnTo>
                  <a:pt x="1358" y="84174"/>
                </a:lnTo>
                <a:lnTo>
                  <a:pt x="1765" y="84581"/>
                </a:lnTo>
                <a:lnTo>
                  <a:pt x="2172" y="84852"/>
                </a:lnTo>
                <a:lnTo>
                  <a:pt x="2715" y="85124"/>
                </a:lnTo>
                <a:lnTo>
                  <a:pt x="3258" y="85260"/>
                </a:lnTo>
                <a:lnTo>
                  <a:pt x="3869" y="85328"/>
                </a:lnTo>
                <a:lnTo>
                  <a:pt x="57156" y="85328"/>
                </a:lnTo>
                <a:lnTo>
                  <a:pt x="57767" y="85260"/>
                </a:lnTo>
                <a:lnTo>
                  <a:pt x="58310" y="85124"/>
                </a:lnTo>
                <a:lnTo>
                  <a:pt x="58785" y="84852"/>
                </a:lnTo>
                <a:lnTo>
                  <a:pt x="59260" y="84513"/>
                </a:lnTo>
                <a:lnTo>
                  <a:pt x="59600" y="84106"/>
                </a:lnTo>
                <a:lnTo>
                  <a:pt x="59871" y="83631"/>
                </a:lnTo>
                <a:lnTo>
                  <a:pt x="60075" y="83087"/>
                </a:lnTo>
                <a:lnTo>
                  <a:pt x="60143" y="82477"/>
                </a:lnTo>
                <a:lnTo>
                  <a:pt x="60143" y="3530"/>
                </a:lnTo>
                <a:lnTo>
                  <a:pt x="60075" y="2987"/>
                </a:lnTo>
                <a:lnTo>
                  <a:pt x="59939" y="2512"/>
                </a:lnTo>
                <a:lnTo>
                  <a:pt x="59668" y="2037"/>
                </a:lnTo>
                <a:lnTo>
                  <a:pt x="59328" y="1630"/>
                </a:lnTo>
                <a:lnTo>
                  <a:pt x="58921" y="1290"/>
                </a:lnTo>
                <a:lnTo>
                  <a:pt x="58446" y="1019"/>
                </a:lnTo>
                <a:lnTo>
                  <a:pt x="57903" y="883"/>
                </a:lnTo>
                <a:lnTo>
                  <a:pt x="57360" y="815"/>
                </a:lnTo>
                <a:close/>
                <a:moveTo>
                  <a:pt x="57971" y="679"/>
                </a:moveTo>
                <a:lnTo>
                  <a:pt x="58514" y="883"/>
                </a:lnTo>
                <a:lnTo>
                  <a:pt x="58989" y="1155"/>
                </a:lnTo>
                <a:lnTo>
                  <a:pt x="59464" y="1494"/>
                </a:lnTo>
                <a:lnTo>
                  <a:pt x="59804" y="1901"/>
                </a:lnTo>
                <a:lnTo>
                  <a:pt x="60075" y="2444"/>
                </a:lnTo>
                <a:lnTo>
                  <a:pt x="60211" y="2987"/>
                </a:lnTo>
                <a:lnTo>
                  <a:pt x="60279" y="3530"/>
                </a:lnTo>
                <a:lnTo>
                  <a:pt x="60279" y="82477"/>
                </a:lnTo>
                <a:lnTo>
                  <a:pt x="60211" y="83087"/>
                </a:lnTo>
                <a:lnTo>
                  <a:pt x="60075" y="83698"/>
                </a:lnTo>
                <a:lnTo>
                  <a:pt x="59736" y="84174"/>
                </a:lnTo>
                <a:lnTo>
                  <a:pt x="59396" y="84649"/>
                </a:lnTo>
                <a:lnTo>
                  <a:pt x="58921" y="84988"/>
                </a:lnTo>
                <a:lnTo>
                  <a:pt x="58378" y="85260"/>
                </a:lnTo>
                <a:lnTo>
                  <a:pt x="57767" y="85463"/>
                </a:lnTo>
                <a:lnTo>
                  <a:pt x="57156" y="85531"/>
                </a:lnTo>
                <a:lnTo>
                  <a:pt x="3869" y="85531"/>
                </a:lnTo>
                <a:lnTo>
                  <a:pt x="3190" y="85463"/>
                </a:lnTo>
                <a:lnTo>
                  <a:pt x="2647" y="85260"/>
                </a:lnTo>
                <a:lnTo>
                  <a:pt x="2104" y="84988"/>
                </a:lnTo>
                <a:lnTo>
                  <a:pt x="1629" y="84649"/>
                </a:lnTo>
                <a:lnTo>
                  <a:pt x="1222" y="84241"/>
                </a:lnTo>
                <a:lnTo>
                  <a:pt x="950" y="83766"/>
                </a:lnTo>
                <a:lnTo>
                  <a:pt x="747" y="83223"/>
                </a:lnTo>
                <a:lnTo>
                  <a:pt x="679" y="82612"/>
                </a:lnTo>
                <a:lnTo>
                  <a:pt x="679" y="3530"/>
                </a:lnTo>
                <a:lnTo>
                  <a:pt x="747" y="2987"/>
                </a:lnTo>
                <a:lnTo>
                  <a:pt x="950" y="2444"/>
                </a:lnTo>
                <a:lnTo>
                  <a:pt x="1154" y="1901"/>
                </a:lnTo>
                <a:lnTo>
                  <a:pt x="1561" y="1494"/>
                </a:lnTo>
                <a:lnTo>
                  <a:pt x="1969" y="1155"/>
                </a:lnTo>
                <a:lnTo>
                  <a:pt x="2444" y="883"/>
                </a:lnTo>
                <a:lnTo>
                  <a:pt x="2987" y="679"/>
                </a:lnTo>
                <a:close/>
                <a:moveTo>
                  <a:pt x="3530" y="1"/>
                </a:moveTo>
                <a:lnTo>
                  <a:pt x="2851" y="68"/>
                </a:lnTo>
                <a:lnTo>
                  <a:pt x="2172" y="204"/>
                </a:lnTo>
                <a:lnTo>
                  <a:pt x="1561" y="544"/>
                </a:lnTo>
                <a:lnTo>
                  <a:pt x="1018" y="1019"/>
                </a:lnTo>
                <a:lnTo>
                  <a:pt x="611" y="1562"/>
                </a:lnTo>
                <a:lnTo>
                  <a:pt x="272" y="2173"/>
                </a:lnTo>
                <a:lnTo>
                  <a:pt x="68" y="2852"/>
                </a:lnTo>
                <a:lnTo>
                  <a:pt x="0" y="3530"/>
                </a:lnTo>
                <a:lnTo>
                  <a:pt x="0" y="82612"/>
                </a:lnTo>
                <a:lnTo>
                  <a:pt x="68" y="83359"/>
                </a:lnTo>
                <a:lnTo>
                  <a:pt x="339" y="84038"/>
                </a:lnTo>
                <a:lnTo>
                  <a:pt x="679" y="84649"/>
                </a:lnTo>
                <a:lnTo>
                  <a:pt x="1154" y="85124"/>
                </a:lnTo>
                <a:lnTo>
                  <a:pt x="1697" y="85599"/>
                </a:lnTo>
                <a:lnTo>
                  <a:pt x="2376" y="85938"/>
                </a:lnTo>
                <a:lnTo>
                  <a:pt x="3055" y="86142"/>
                </a:lnTo>
                <a:lnTo>
                  <a:pt x="3869" y="86210"/>
                </a:lnTo>
                <a:lnTo>
                  <a:pt x="57156" y="86210"/>
                </a:lnTo>
                <a:lnTo>
                  <a:pt x="57903" y="86142"/>
                </a:lnTo>
                <a:lnTo>
                  <a:pt x="58582" y="85938"/>
                </a:lnTo>
                <a:lnTo>
                  <a:pt x="59260" y="85599"/>
                </a:lnTo>
                <a:lnTo>
                  <a:pt x="59804" y="85124"/>
                </a:lnTo>
                <a:lnTo>
                  <a:pt x="60347" y="84581"/>
                </a:lnTo>
                <a:lnTo>
                  <a:pt x="60686" y="83970"/>
                </a:lnTo>
                <a:lnTo>
                  <a:pt x="60890" y="83223"/>
                </a:lnTo>
                <a:lnTo>
                  <a:pt x="60957" y="82477"/>
                </a:lnTo>
                <a:lnTo>
                  <a:pt x="60957" y="3530"/>
                </a:lnTo>
                <a:lnTo>
                  <a:pt x="60890" y="2852"/>
                </a:lnTo>
                <a:lnTo>
                  <a:pt x="60686" y="2173"/>
                </a:lnTo>
                <a:lnTo>
                  <a:pt x="60347" y="1562"/>
                </a:lnTo>
                <a:lnTo>
                  <a:pt x="59939" y="1019"/>
                </a:lnTo>
                <a:lnTo>
                  <a:pt x="59396" y="544"/>
                </a:lnTo>
                <a:lnTo>
                  <a:pt x="58785" y="204"/>
                </a:lnTo>
                <a:lnTo>
                  <a:pt x="58106" y="68"/>
                </a:lnTo>
                <a:lnTo>
                  <a:pt x="57360" y="1"/>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Sans"/>
              <a:ea typeface="Nunito Sans"/>
              <a:cs typeface="Nunito Sans"/>
              <a:sym typeface="Nunito Sans"/>
            </a:endParaRPr>
          </a:p>
        </p:txBody>
      </p:sp>
      <p:sp>
        <p:nvSpPr>
          <p:cNvPr id="454" name="Google Shape;454;p38"/>
          <p:cNvSpPr/>
          <p:nvPr/>
        </p:nvSpPr>
        <p:spPr>
          <a:xfrm>
            <a:off x="4617025" y="910325"/>
            <a:ext cx="2493300" cy="33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55" name="Google Shape;455;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56</a:t>
            </a:fld>
            <a:endParaRPr>
              <a:solidFill>
                <a:srgbClr val="FFFFFF"/>
              </a:solidFill>
            </a:endParaRPr>
          </a:p>
        </p:txBody>
      </p:sp>
      <p:sp>
        <p:nvSpPr>
          <p:cNvPr id="456" name="Google Shape;456;p38"/>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Tablet</a:t>
            </a:r>
            <a:endParaRPr/>
          </a:p>
          <a:p>
            <a:pPr marL="0" lvl="0" indent="0" algn="l" rtl="0">
              <a:spcBef>
                <a:spcPts val="0"/>
              </a:spcBef>
              <a:spcAft>
                <a:spcPts val="0"/>
              </a:spcAft>
              <a:buNone/>
            </a:pPr>
            <a:r>
              <a:rPr lang="en"/>
              <a:t>Project</a:t>
            </a:r>
            <a:endParaRPr/>
          </a:p>
        </p:txBody>
      </p:sp>
      <p:sp>
        <p:nvSpPr>
          <p:cNvPr id="457" name="Google Shape;457;p38"/>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solidFill>
                  <a:schemeClr val="dk2"/>
                </a:solidFill>
              </a:rPr>
              <a:t>Show and explain your web, app or software projects using these gadget templates.</a:t>
            </a:r>
            <a:endParaRPr>
              <a:solidFill>
                <a:schemeClr val="dk2"/>
              </a:solidFill>
            </a:endParaRPr>
          </a:p>
          <a:p>
            <a:pPr marL="0" lvl="0" indent="0" algn="l" rtl="0">
              <a:spcBef>
                <a:spcPts val="600"/>
              </a:spcBef>
              <a:spcAft>
                <a:spcPts val="0"/>
              </a:spcAft>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9"/>
          <p:cNvSpPr/>
          <p:nvPr/>
        </p:nvSpPr>
        <p:spPr>
          <a:xfrm>
            <a:off x="3346950" y="612452"/>
            <a:ext cx="5033458" cy="3918604"/>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9"/>
          <p:cNvSpPr/>
          <p:nvPr/>
        </p:nvSpPr>
        <p:spPr>
          <a:xfrm>
            <a:off x="3557581" y="820546"/>
            <a:ext cx="4612200" cy="294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64" name="Google Shape;464;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57</a:t>
            </a:fld>
            <a:endParaRPr>
              <a:solidFill>
                <a:srgbClr val="FFFFFF"/>
              </a:solidFill>
            </a:endParaRPr>
          </a:p>
        </p:txBody>
      </p:sp>
      <p:sp>
        <p:nvSpPr>
          <p:cNvPr id="465" name="Google Shape;465;p39"/>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Desktop Project</a:t>
            </a:r>
            <a:endParaRPr/>
          </a:p>
        </p:txBody>
      </p:sp>
      <p:sp>
        <p:nvSpPr>
          <p:cNvPr id="466" name="Google Shape;466;p39"/>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solidFill>
                  <a:schemeClr val="dk2"/>
                </a:solidFill>
              </a:rPr>
              <a:t>Show and explain your web, app or software projects using these gadget templates.</a:t>
            </a:r>
            <a:endParaRPr>
              <a:solidFill>
                <a:schemeClr val="dk2"/>
              </a:solidFill>
            </a:endParaRPr>
          </a:p>
          <a:p>
            <a:pPr marL="0" lvl="0" indent="0" algn="l" rtl="0">
              <a:spcBef>
                <a:spcPts val="600"/>
              </a:spcBef>
              <a:spcAft>
                <a:spcPts val="0"/>
              </a:spcAft>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40"/>
          <p:cNvSpPr txBox="1">
            <a:spLocks noGrp="1"/>
          </p:cNvSpPr>
          <p:nvPr>
            <p:ph type="title"/>
          </p:nvPr>
        </p:nvSpPr>
        <p:spPr>
          <a:xfrm>
            <a:off x="511425" y="1549400"/>
            <a:ext cx="3517200" cy="97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 you very much for your time</a:t>
            </a:r>
            <a:endParaRPr/>
          </a:p>
        </p:txBody>
      </p:sp>
      <p:sp>
        <p:nvSpPr>
          <p:cNvPr id="472" name="Google Shape;472;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58</a:t>
            </a:fld>
            <a:endParaRPr/>
          </a:p>
        </p:txBody>
      </p:sp>
      <p:sp>
        <p:nvSpPr>
          <p:cNvPr id="473" name="Google Shape;473;p40"/>
          <p:cNvSpPr txBox="1">
            <a:spLocks noGrp="1"/>
          </p:cNvSpPr>
          <p:nvPr>
            <p:ph type="body" idx="1"/>
          </p:nvPr>
        </p:nvSpPr>
        <p:spPr>
          <a:xfrm>
            <a:off x="511425" y="2572500"/>
            <a:ext cx="3517200" cy="1786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If you have any questions about this document please don’t hesitate to contact us at:</a:t>
            </a:r>
            <a:endParaRPr/>
          </a:p>
          <a:p>
            <a:pPr marL="457200" lvl="0" indent="-304800" algn="l" rtl="0">
              <a:spcBef>
                <a:spcPts val="600"/>
              </a:spcBef>
              <a:spcAft>
                <a:spcPts val="0"/>
              </a:spcAft>
              <a:buSzPts val="1200"/>
              <a:buChar char="▪"/>
            </a:pPr>
            <a:r>
              <a:rPr lang="en"/>
              <a:t>www.ourwebsite.com</a:t>
            </a:r>
            <a:endParaRPr/>
          </a:p>
          <a:p>
            <a:pPr marL="457200" lvl="0" indent="-304800" algn="l" rtl="0">
              <a:spcBef>
                <a:spcPts val="1000"/>
              </a:spcBef>
              <a:spcAft>
                <a:spcPts val="0"/>
              </a:spcAft>
              <a:buSzPts val="1200"/>
              <a:buChar char="▪"/>
            </a:pPr>
            <a:r>
              <a:rPr lang="en"/>
              <a:t>hello@mail.me</a:t>
            </a:r>
            <a:endParaRPr/>
          </a:p>
          <a:p>
            <a:pPr marL="457200" lvl="0" indent="-304800" algn="l" rtl="0">
              <a:spcBef>
                <a:spcPts val="1000"/>
              </a:spcBef>
              <a:spcAft>
                <a:spcPts val="1000"/>
              </a:spcAft>
              <a:buSzPts val="1200"/>
              <a:buChar char="▪"/>
            </a:pPr>
            <a:r>
              <a:rPr lang="en"/>
              <a:t>@companyname</a:t>
            </a:r>
            <a:endParaRPr/>
          </a:p>
        </p:txBody>
      </p:sp>
      <p:grpSp>
        <p:nvGrpSpPr>
          <p:cNvPr id="474" name="Google Shape;474;p40"/>
          <p:cNvGrpSpPr/>
          <p:nvPr/>
        </p:nvGrpSpPr>
        <p:grpSpPr>
          <a:xfrm>
            <a:off x="628402" y="1039422"/>
            <a:ext cx="542234" cy="510157"/>
            <a:chOff x="5972700" y="2330200"/>
            <a:chExt cx="411625" cy="387275"/>
          </a:xfrm>
        </p:grpSpPr>
        <p:sp>
          <p:nvSpPr>
            <p:cNvPr id="475" name="Google Shape;475;p40"/>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F670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0"/>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F670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41"/>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Credits</a:t>
            </a:r>
            <a:endParaRPr/>
          </a:p>
        </p:txBody>
      </p:sp>
      <p:sp>
        <p:nvSpPr>
          <p:cNvPr id="482" name="Google Shape;482;p41"/>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Special thanks to all the people who made and released these awesome resources for free.</a:t>
            </a:r>
            <a:endParaRPr sz="2400"/>
          </a:p>
        </p:txBody>
      </p:sp>
      <p:sp>
        <p:nvSpPr>
          <p:cNvPr id="483" name="Google Shape;483;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59</a:t>
            </a:fld>
            <a:endParaRPr/>
          </a:p>
        </p:txBody>
      </p:sp>
      <p:sp>
        <p:nvSpPr>
          <p:cNvPr id="484" name="Google Shape;484;p41"/>
          <p:cNvSpPr txBox="1">
            <a:spLocks noGrp="1"/>
          </p:cNvSpPr>
          <p:nvPr>
            <p:ph type="body" idx="2"/>
          </p:nvPr>
        </p:nvSpPr>
        <p:spPr>
          <a:xfrm>
            <a:off x="3090625" y="2197325"/>
            <a:ext cx="5596200" cy="2359200"/>
          </a:xfrm>
          <a:prstGeom prst="rect">
            <a:avLst/>
          </a:prstGeom>
        </p:spPr>
        <p:txBody>
          <a:bodyPr spcFirstLastPara="1" wrap="square" lIns="91425" tIns="91425" rIns="91425" bIns="91425" anchor="t" anchorCtr="0">
            <a:noAutofit/>
          </a:bodyPr>
          <a:lstStyle/>
          <a:p>
            <a:pPr marL="457200" lvl="0" indent="-317500" algn="l" rtl="0">
              <a:spcBef>
                <a:spcPts val="600"/>
              </a:spcBef>
              <a:spcAft>
                <a:spcPts val="0"/>
              </a:spcAft>
              <a:buSzPts val="1400"/>
              <a:buChar char="▪"/>
            </a:pPr>
            <a:r>
              <a:rPr lang="en"/>
              <a:t>Presentation template by </a:t>
            </a:r>
            <a:r>
              <a:rPr lang="en" u="sng">
                <a:solidFill>
                  <a:srgbClr val="F67031"/>
                </a:solidFill>
                <a:hlinkClick r:id="rId3"/>
              </a:rPr>
              <a:t>SlidesCarnival</a:t>
            </a:r>
            <a:endParaRPr>
              <a:solidFill>
                <a:srgbClr val="F67031"/>
              </a:solidFill>
            </a:endParaRPr>
          </a:p>
          <a:p>
            <a:pPr marL="457200" lvl="0" indent="-317500" algn="l" rtl="0">
              <a:spcBef>
                <a:spcPts val="1000"/>
              </a:spcBef>
              <a:spcAft>
                <a:spcPts val="0"/>
              </a:spcAft>
              <a:buSzPts val="1400"/>
              <a:buChar char="▪"/>
            </a:pPr>
            <a:r>
              <a:rPr lang="en"/>
              <a:t>Photographs by </a:t>
            </a:r>
            <a:r>
              <a:rPr lang="en" u="sng">
                <a:solidFill>
                  <a:srgbClr val="F67031"/>
                </a:solidFill>
                <a:hlinkClick r:id="rId4"/>
              </a:rPr>
              <a:t>Unsplash</a:t>
            </a:r>
            <a:endParaRPr>
              <a:solidFill>
                <a:srgbClr val="F67031"/>
              </a:solidFill>
            </a:endParaRPr>
          </a:p>
          <a:p>
            <a:pPr marL="457200" lvl="0" indent="-317500" algn="l" rtl="0">
              <a:spcBef>
                <a:spcPts val="1000"/>
              </a:spcBef>
              <a:spcAft>
                <a:spcPts val="1000"/>
              </a:spcAft>
              <a:buSzPts val="1400"/>
              <a:buChar char="▪"/>
            </a:pPr>
            <a:r>
              <a:rPr lang="en"/>
              <a:t>Learn more about slidedocs at </a:t>
            </a:r>
            <a:r>
              <a:rPr lang="en" u="sng">
                <a:solidFill>
                  <a:srgbClr val="F67031"/>
                </a:solidFill>
                <a:hlinkClick r:id="rId5"/>
              </a:rPr>
              <a:t>duarte.com/slidedocs</a:t>
            </a:r>
            <a:endParaRPr>
              <a:solidFill>
                <a:srgbClr val="F6703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pic>
        <p:nvPicPr>
          <p:cNvPr id="26" name="Immagine 25">
            <a:extLst>
              <a:ext uri="{FF2B5EF4-FFF2-40B4-BE49-F238E27FC236}">
                <a16:creationId xmlns:a16="http://schemas.microsoft.com/office/drawing/2014/main" id="{5DEBC4D5-8D66-6B4F-9C51-9256BEBA799C}"/>
              </a:ext>
            </a:extLst>
          </p:cNvPr>
          <p:cNvPicPr>
            <a:picLocks noChangeAspect="1"/>
          </p:cNvPicPr>
          <p:nvPr/>
        </p:nvPicPr>
        <p:blipFill>
          <a:blip r:embed="rId4"/>
          <a:stretch>
            <a:fillRect/>
          </a:stretch>
        </p:blipFill>
        <p:spPr>
          <a:xfrm>
            <a:off x="0" y="1651059"/>
            <a:ext cx="4556441" cy="2263265"/>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556441" y="395627"/>
            <a:ext cx="4731545"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  Machine learning applied to</a:t>
            </a:r>
          </a:p>
          <a:p>
            <a:pPr marL="0" indent="0">
              <a:spcBef>
                <a:spcPts val="0"/>
              </a:spcBef>
              <a:buNone/>
            </a:pPr>
            <a:r>
              <a:rPr lang="en" sz="2000" i="0" dirty="0">
                <a:solidFill>
                  <a:srgbClr val="666666"/>
                </a:solidFill>
              </a:rPr>
              <a:t>  medical imaging</a:t>
            </a:r>
            <a:br>
              <a:rPr lang="en" sz="2000" i="0" dirty="0">
                <a:solidFill>
                  <a:srgbClr val="666666"/>
                </a:solidFill>
              </a:rPr>
            </a:br>
            <a:endParaRPr lang="en" sz="2000" i="0" dirty="0">
              <a:solidFill>
                <a:srgbClr val="666666"/>
              </a:solidFill>
            </a:endParaRPr>
          </a:p>
          <a:p>
            <a:pPr marL="127000" indent="0">
              <a:buNone/>
            </a:pPr>
            <a:r>
              <a:rPr lang="it-IT" dirty="0">
                <a:solidFill>
                  <a:srgbClr val="666666"/>
                </a:solidFill>
              </a:rPr>
              <a:t>A large </a:t>
            </a:r>
            <a:r>
              <a:rPr lang="it-IT" dirty="0" err="1">
                <a:solidFill>
                  <a:srgbClr val="666666"/>
                </a:solidFill>
              </a:rPr>
              <a:t>number</a:t>
            </a:r>
            <a:r>
              <a:rPr lang="it-IT" dirty="0">
                <a:solidFill>
                  <a:srgbClr val="666666"/>
                </a:solidFill>
              </a:rPr>
              <a:t> of features </a:t>
            </a:r>
            <a:r>
              <a:rPr lang="it-IT" dirty="0" err="1">
                <a:solidFill>
                  <a:srgbClr val="666666"/>
                </a:solidFill>
              </a:rPr>
              <a:t>allow</a:t>
            </a:r>
            <a:r>
              <a:rPr lang="it-IT" dirty="0">
                <a:solidFill>
                  <a:srgbClr val="666666"/>
                </a:solidFill>
              </a:rPr>
              <a:t> computer science </a:t>
            </a:r>
            <a:r>
              <a:rPr lang="it-IT" dirty="0" err="1">
                <a:solidFill>
                  <a:srgbClr val="666666"/>
                </a:solidFill>
              </a:rPr>
              <a:t>experts</a:t>
            </a:r>
            <a:r>
              <a:rPr lang="it-IT" dirty="0">
                <a:solidFill>
                  <a:srgbClr val="666666"/>
                </a:solidFill>
              </a:rPr>
              <a:t> to build machine learning models.</a:t>
            </a:r>
            <a:br>
              <a:rPr lang="it-IT" dirty="0">
                <a:solidFill>
                  <a:srgbClr val="666666"/>
                </a:solidFill>
              </a:rPr>
            </a:br>
            <a:endParaRPr lang="it-IT" dirty="0">
              <a:solidFill>
                <a:srgbClr val="666666"/>
              </a:solidFill>
            </a:endParaRPr>
          </a:p>
          <a:p>
            <a:pPr marL="127000" indent="0">
              <a:buNone/>
            </a:pPr>
            <a:r>
              <a:rPr lang="en" dirty="0">
                <a:solidFill>
                  <a:srgbClr val="666666"/>
                </a:solidFill>
              </a:rPr>
              <a:t>Machine learning in radiology is expected to have a substantial clinical impact with imaging examinations being routinely obtained in clinical practice, providing an opportunity to improve decision support in medical image interpretation.</a:t>
            </a:r>
          </a:p>
          <a:p>
            <a:pPr marL="0" indent="0">
              <a:spcBef>
                <a:spcPts val="0"/>
              </a:spcBef>
              <a:buNone/>
            </a:pPr>
            <a:endParaRPr lang="en" dirty="0">
              <a:solidFill>
                <a:srgbClr val="666666"/>
              </a:solidFill>
              <a:effectLst/>
            </a:endParaRPr>
          </a:p>
        </p:txBody>
      </p:sp>
      <p:sp>
        <p:nvSpPr>
          <p:cNvPr id="2" name="CasellaDiTesto 1">
            <a:extLst>
              <a:ext uri="{FF2B5EF4-FFF2-40B4-BE49-F238E27FC236}">
                <a16:creationId xmlns:a16="http://schemas.microsoft.com/office/drawing/2014/main" id="{010037E2-1E98-4797-BABE-E8BCEC9DC3F6}"/>
              </a:ext>
            </a:extLst>
          </p:cNvPr>
          <p:cNvSpPr txBox="1"/>
          <p:nvPr/>
        </p:nvSpPr>
        <p:spPr>
          <a:xfrm>
            <a:off x="181575" y="3745047"/>
            <a:ext cx="3449131" cy="169277"/>
          </a:xfrm>
          <a:prstGeom prst="rect">
            <a:avLst/>
          </a:prstGeom>
          <a:noFill/>
        </p:spPr>
        <p:txBody>
          <a:bodyPr wrap="square" rtlCol="0">
            <a:spAutoFit/>
          </a:bodyPr>
          <a:lstStyle/>
          <a:p>
            <a:r>
              <a:rPr lang="it-IT" sz="500" dirty="0">
                <a:solidFill>
                  <a:schemeClr val="tx1"/>
                </a:solidFill>
                <a:latin typeface="Georgia" panose="02040502050405020303" pitchFamily="18" charset="0"/>
              </a:rPr>
              <a:t>Fig. 3 </a:t>
            </a:r>
            <a:r>
              <a:rPr lang="it-IT" sz="500" dirty="0" err="1">
                <a:solidFill>
                  <a:schemeClr val="tx1"/>
                </a:solidFill>
                <a:latin typeface="Georgia" panose="02040502050405020303" pitchFamily="18" charset="0"/>
              </a:rPr>
              <a:t>Typical</a:t>
            </a:r>
            <a:r>
              <a:rPr lang="it-IT" sz="500" dirty="0">
                <a:solidFill>
                  <a:schemeClr val="tx1"/>
                </a:solidFill>
                <a:latin typeface="Georgia" panose="02040502050405020303" pitchFamily="18" charset="0"/>
              </a:rPr>
              <a:t> machine learning workflow. Christian Salvatore, </a:t>
            </a:r>
            <a:r>
              <a:rPr lang="it-IT" sz="500" dirty="0" err="1">
                <a:solidFill>
                  <a:schemeClr val="tx1"/>
                </a:solidFill>
                <a:latin typeface="Georgia" panose="02040502050405020303" pitchFamily="18" charset="0"/>
              </a:rPr>
              <a:t>Medical</a:t>
            </a:r>
            <a:r>
              <a:rPr lang="it-IT" sz="500" dirty="0">
                <a:solidFill>
                  <a:schemeClr val="tx1"/>
                </a:solidFill>
                <a:latin typeface="Georgia" panose="02040502050405020303" pitchFamily="18" charset="0"/>
              </a:rPr>
              <a:t> Imaging &amp; Big Data </a:t>
            </a:r>
            <a:r>
              <a:rPr lang="it-IT" sz="500" dirty="0" err="1">
                <a:solidFill>
                  <a:schemeClr val="tx1"/>
                </a:solidFill>
                <a:latin typeface="Georgia" panose="02040502050405020303" pitchFamily="18" charset="0"/>
              </a:rPr>
              <a:t>course</a:t>
            </a:r>
            <a:r>
              <a:rPr lang="it-IT" sz="500" dirty="0">
                <a:solidFill>
                  <a:schemeClr val="tx1"/>
                </a:solidFill>
                <a:latin typeface="Georgia" panose="02040502050405020303" pitchFamily="18" charset="0"/>
              </a:rPr>
              <a:t> 2019, </a:t>
            </a:r>
            <a:r>
              <a:rPr lang="it-IT" sz="500" dirty="0" err="1">
                <a:solidFill>
                  <a:schemeClr val="tx1"/>
                </a:solidFill>
                <a:latin typeface="Georgia" panose="02040502050405020303" pitchFamily="18" charset="0"/>
              </a:rPr>
              <a:t>unimib</a:t>
            </a:r>
            <a:endParaRPr lang="it-IT" sz="500" dirty="0">
              <a:solidFill>
                <a:schemeClr val="tx1"/>
              </a:solidFill>
              <a:latin typeface="Georgia" panose="02040502050405020303" pitchFamily="18"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Presentation design</a:t>
            </a:r>
            <a:endParaRPr/>
          </a:p>
        </p:txBody>
      </p:sp>
      <p:sp>
        <p:nvSpPr>
          <p:cNvPr id="490" name="Google Shape;490;p42"/>
          <p:cNvSpPr txBox="1">
            <a:spLocks noGrp="1"/>
          </p:cNvSpPr>
          <p:nvPr>
            <p:ph type="body" idx="1"/>
          </p:nvPr>
        </p:nvSpPr>
        <p:spPr>
          <a:xfrm>
            <a:off x="3090625" y="575500"/>
            <a:ext cx="5596200" cy="3981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This presentation uses the following typographies and colors:</a:t>
            </a:r>
            <a:endParaRPr/>
          </a:p>
          <a:p>
            <a:pPr marL="457200" lvl="0" indent="-317500" algn="l" rtl="0">
              <a:lnSpc>
                <a:spcPct val="115000"/>
              </a:lnSpc>
              <a:spcBef>
                <a:spcPts val="600"/>
              </a:spcBef>
              <a:spcAft>
                <a:spcPts val="0"/>
              </a:spcAft>
              <a:buClr>
                <a:srgbClr val="CCCCCC"/>
              </a:buClr>
              <a:buSzPts val="1400"/>
              <a:buChar char="▪"/>
            </a:pPr>
            <a:r>
              <a:rPr lang="en"/>
              <a:t>Titles: Nunito sans</a:t>
            </a:r>
            <a:endParaRPr/>
          </a:p>
          <a:p>
            <a:pPr marL="457200" lvl="0" indent="-317500" algn="l" rtl="0">
              <a:lnSpc>
                <a:spcPct val="115000"/>
              </a:lnSpc>
              <a:spcBef>
                <a:spcPts val="0"/>
              </a:spcBef>
              <a:spcAft>
                <a:spcPts val="0"/>
              </a:spcAft>
              <a:buClr>
                <a:srgbClr val="CCCCCC"/>
              </a:buClr>
              <a:buSzPts val="1400"/>
              <a:buChar char="▪"/>
            </a:pPr>
            <a:r>
              <a:rPr lang="en"/>
              <a:t>Body copy: </a:t>
            </a:r>
            <a:r>
              <a:rPr lang="en">
                <a:solidFill>
                  <a:schemeClr val="dk2"/>
                </a:solidFill>
              </a:rPr>
              <a:t>Nunito sans</a:t>
            </a:r>
            <a:endParaRPr>
              <a:solidFill>
                <a:schemeClr val="dk2"/>
              </a:solidFill>
            </a:endParaRPr>
          </a:p>
          <a:p>
            <a:pPr marL="457200" lvl="0" indent="-317500" algn="l" rtl="0">
              <a:lnSpc>
                <a:spcPct val="115000"/>
              </a:lnSpc>
              <a:spcBef>
                <a:spcPts val="0"/>
              </a:spcBef>
              <a:spcAft>
                <a:spcPts val="0"/>
              </a:spcAft>
              <a:buClr>
                <a:srgbClr val="CCCCCC"/>
              </a:buClr>
              <a:buSzPts val="1400"/>
              <a:buChar char="▪"/>
            </a:pPr>
            <a:r>
              <a:rPr lang="en">
                <a:solidFill>
                  <a:schemeClr val="dk2"/>
                </a:solidFill>
              </a:rPr>
              <a:t>Italic copy: Georgia (system font)</a:t>
            </a:r>
            <a:endParaRPr>
              <a:solidFill>
                <a:schemeClr val="dk2"/>
              </a:solidFill>
            </a:endParaRPr>
          </a:p>
          <a:p>
            <a:pPr marL="0" lvl="0" indent="0" algn="l" rtl="0">
              <a:lnSpc>
                <a:spcPct val="115000"/>
              </a:lnSpc>
              <a:spcBef>
                <a:spcPts val="600"/>
              </a:spcBef>
              <a:spcAft>
                <a:spcPts val="0"/>
              </a:spcAft>
              <a:buNone/>
            </a:pPr>
            <a:r>
              <a:rPr lang="en"/>
              <a:t>You can download the font on this page:</a:t>
            </a:r>
            <a:endParaRPr/>
          </a:p>
          <a:p>
            <a:pPr marL="0" lvl="0" indent="0" algn="l" rtl="0">
              <a:lnSpc>
                <a:spcPct val="115000"/>
              </a:lnSpc>
              <a:spcBef>
                <a:spcPts val="600"/>
              </a:spcBef>
              <a:spcAft>
                <a:spcPts val="0"/>
              </a:spcAft>
              <a:buNone/>
            </a:pPr>
            <a:r>
              <a:rPr lang="en" u="sng">
                <a:solidFill>
                  <a:srgbClr val="F67031"/>
                </a:solidFill>
                <a:hlinkClick r:id="rId3"/>
              </a:rPr>
              <a:t>https://fontlibrary.org/en/font/nunito-sans</a:t>
            </a:r>
            <a:endParaRPr>
              <a:solidFill>
                <a:srgbClr val="F67031"/>
              </a:solidFill>
            </a:endParaRPr>
          </a:p>
          <a:p>
            <a:pPr marL="0" lvl="0" indent="0" algn="l" rtl="0">
              <a:lnSpc>
                <a:spcPct val="115000"/>
              </a:lnSpc>
              <a:spcBef>
                <a:spcPts val="600"/>
              </a:spcBef>
              <a:spcAft>
                <a:spcPts val="0"/>
              </a:spcAft>
              <a:buNone/>
            </a:pPr>
            <a:endParaRPr/>
          </a:p>
          <a:p>
            <a:pPr marL="457200" lvl="0" indent="-317500" algn="l" rtl="0">
              <a:lnSpc>
                <a:spcPct val="115000"/>
              </a:lnSpc>
              <a:spcBef>
                <a:spcPts val="600"/>
              </a:spcBef>
              <a:spcAft>
                <a:spcPts val="0"/>
              </a:spcAft>
              <a:buSzPts val="1400"/>
              <a:buChar char="▪"/>
            </a:pPr>
            <a:r>
              <a:rPr lang="en"/>
              <a:t>Orange </a:t>
            </a:r>
            <a:r>
              <a:rPr lang="en" b="1">
                <a:solidFill>
                  <a:srgbClr val="F67031"/>
                </a:solidFill>
              </a:rPr>
              <a:t>#f67031</a:t>
            </a:r>
            <a:endParaRPr b="1">
              <a:solidFill>
                <a:srgbClr val="F67031"/>
              </a:solidFill>
            </a:endParaRPr>
          </a:p>
          <a:p>
            <a:pPr marL="457200" lvl="0" indent="-317500" algn="l" rtl="0">
              <a:spcBef>
                <a:spcPts val="0"/>
              </a:spcBef>
              <a:spcAft>
                <a:spcPts val="0"/>
              </a:spcAft>
              <a:buClr>
                <a:schemeClr val="lt2"/>
              </a:buClr>
              <a:buSzPts val="1400"/>
              <a:buChar char="▪"/>
            </a:pPr>
            <a:r>
              <a:rPr lang="en">
                <a:solidFill>
                  <a:schemeClr val="dk2"/>
                </a:solidFill>
              </a:rPr>
              <a:t>Yellow </a:t>
            </a:r>
            <a:r>
              <a:rPr lang="en" b="1">
                <a:solidFill>
                  <a:srgbClr val="FFA400"/>
                </a:solidFill>
              </a:rPr>
              <a:t>#ffa400</a:t>
            </a:r>
            <a:endParaRPr b="1">
              <a:solidFill>
                <a:srgbClr val="FFA400"/>
              </a:solidFill>
            </a:endParaRPr>
          </a:p>
          <a:p>
            <a:pPr marL="457200" lvl="0" indent="-317500" algn="l" rtl="0">
              <a:spcBef>
                <a:spcPts val="0"/>
              </a:spcBef>
              <a:spcAft>
                <a:spcPts val="0"/>
              </a:spcAft>
              <a:buClr>
                <a:schemeClr val="lt2"/>
              </a:buClr>
              <a:buSzPts val="1400"/>
              <a:buChar char="▪"/>
            </a:pPr>
            <a:r>
              <a:rPr lang="en">
                <a:solidFill>
                  <a:schemeClr val="dk2"/>
                </a:solidFill>
              </a:rPr>
              <a:t>Fucsia </a:t>
            </a:r>
            <a:r>
              <a:rPr lang="en" b="1">
                <a:solidFill>
                  <a:srgbClr val="ED0036"/>
                </a:solidFill>
              </a:rPr>
              <a:t>#ed0036</a:t>
            </a:r>
            <a:endParaRPr>
              <a:solidFill>
                <a:srgbClr val="ED0036"/>
              </a:solidFill>
            </a:endParaRPr>
          </a:p>
          <a:p>
            <a:pPr marL="0" lvl="0" indent="0" algn="l" rtl="0">
              <a:lnSpc>
                <a:spcPct val="115000"/>
              </a:lnSpc>
              <a:spcBef>
                <a:spcPts val="600"/>
              </a:spcBef>
              <a:spcAft>
                <a:spcPts val="0"/>
              </a:spcAft>
              <a:buNone/>
            </a:pPr>
            <a:endParaRPr/>
          </a:p>
          <a:p>
            <a:pPr marL="0" lvl="0" indent="0" algn="l" rtl="0">
              <a:lnSpc>
                <a:spcPct val="115000"/>
              </a:lnSpc>
              <a:spcBef>
                <a:spcPts val="600"/>
              </a:spcBef>
              <a:spcAft>
                <a:spcPts val="0"/>
              </a:spcAft>
              <a:buNone/>
            </a:pPr>
            <a:r>
              <a:rPr lang="en" i="1"/>
              <a:t>You don’t need to keep this slide in your presentation. It’s only here to serve you as a design guide if you need to create new slides or download the fonts to edit the presentation in PowerPoint®</a:t>
            </a:r>
            <a:endParaRPr i="1"/>
          </a:p>
          <a:p>
            <a:pPr marL="0" lvl="0" indent="0" algn="l" rtl="0">
              <a:lnSpc>
                <a:spcPct val="115000"/>
              </a:lnSpc>
              <a:spcBef>
                <a:spcPts val="600"/>
              </a:spcBef>
              <a:spcAft>
                <a:spcPts val="0"/>
              </a:spcAft>
              <a:buNone/>
            </a:pPr>
            <a:endParaRPr/>
          </a:p>
          <a:p>
            <a:pPr marL="0" lvl="0" indent="0" algn="l" rtl="0">
              <a:lnSpc>
                <a:spcPct val="115000"/>
              </a:lnSpc>
              <a:spcBef>
                <a:spcPts val="600"/>
              </a:spcBef>
              <a:spcAft>
                <a:spcPts val="0"/>
              </a:spcAft>
              <a:buNone/>
            </a:pPr>
            <a:endParaRPr/>
          </a:p>
          <a:p>
            <a:pPr marL="0" lvl="0" indent="0" algn="l" rtl="0">
              <a:lnSpc>
                <a:spcPct val="115000"/>
              </a:lnSpc>
              <a:spcBef>
                <a:spcPts val="600"/>
              </a:spcBef>
              <a:spcAft>
                <a:spcPts val="0"/>
              </a:spcAft>
              <a:buNone/>
            </a:pPr>
            <a:endParaRPr/>
          </a:p>
        </p:txBody>
      </p:sp>
      <p:sp>
        <p:nvSpPr>
          <p:cNvPr id="491" name="Google Shape;491;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43"/>
          <p:cNvSpPr txBox="1"/>
          <p:nvPr/>
        </p:nvSpPr>
        <p:spPr>
          <a:xfrm>
            <a:off x="6248575" y="312075"/>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a:solidFill>
                  <a:srgbClr val="FFFFFF"/>
                </a:solidFill>
                <a:latin typeface="Nunito Sans"/>
                <a:ea typeface="Nunito Sans"/>
                <a:cs typeface="Nunito Sans"/>
                <a:sym typeface="Nunito Sans"/>
              </a:rPr>
              <a:t>SlidesCarnival icons are editable shapes</a:t>
            </a:r>
            <a:r>
              <a:rPr lang="en" sz="900">
                <a:solidFill>
                  <a:srgbClr val="FFFFFF"/>
                </a:solidFill>
                <a:latin typeface="Nunito Sans"/>
                <a:ea typeface="Nunito Sans"/>
                <a:cs typeface="Nunito Sans"/>
                <a:sym typeface="Nunito Sans"/>
              </a:rPr>
              <a:t>. </a:t>
            </a:r>
            <a:endParaRPr sz="900">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r>
              <a:rPr lang="en" sz="900">
                <a:solidFill>
                  <a:srgbClr val="FFFFFF"/>
                </a:solidFill>
                <a:latin typeface="Nunito Sans"/>
                <a:ea typeface="Nunito Sans"/>
                <a:cs typeface="Nunito Sans"/>
                <a:sym typeface="Nunito Sans"/>
              </a:rPr>
              <a:t>This means that you can:</a:t>
            </a:r>
            <a:endParaRPr sz="900">
              <a:solidFill>
                <a:srgbClr val="FFFFFF"/>
              </a:solidFill>
              <a:latin typeface="Nunito Sans"/>
              <a:ea typeface="Nunito Sans"/>
              <a:cs typeface="Nunito Sans"/>
              <a:sym typeface="Nunito Sans"/>
            </a:endParaRPr>
          </a:p>
          <a:p>
            <a:pPr marL="457200" lvl="0" indent="-285750" algn="l" rtl="0">
              <a:spcBef>
                <a:spcPts val="0"/>
              </a:spcBef>
              <a:spcAft>
                <a:spcPts val="0"/>
              </a:spcAft>
              <a:buClr>
                <a:srgbClr val="FFFFFF"/>
              </a:buClr>
              <a:buSzPts val="900"/>
              <a:buFont typeface="Nunito Sans"/>
              <a:buChar char="●"/>
            </a:pPr>
            <a:r>
              <a:rPr lang="en" sz="900">
                <a:solidFill>
                  <a:srgbClr val="FFFFFF"/>
                </a:solidFill>
                <a:latin typeface="Nunito Sans"/>
                <a:ea typeface="Nunito Sans"/>
                <a:cs typeface="Nunito Sans"/>
                <a:sym typeface="Nunito Sans"/>
              </a:rPr>
              <a:t>Resize them without losing quality.</a:t>
            </a:r>
            <a:endParaRPr sz="900">
              <a:solidFill>
                <a:srgbClr val="FFFFFF"/>
              </a:solidFill>
              <a:latin typeface="Nunito Sans"/>
              <a:ea typeface="Nunito Sans"/>
              <a:cs typeface="Nunito Sans"/>
              <a:sym typeface="Nunito Sans"/>
            </a:endParaRPr>
          </a:p>
          <a:p>
            <a:pPr marL="457200" lvl="0" indent="-285750" algn="l" rtl="0">
              <a:spcBef>
                <a:spcPts val="0"/>
              </a:spcBef>
              <a:spcAft>
                <a:spcPts val="0"/>
              </a:spcAft>
              <a:buClr>
                <a:srgbClr val="FFFFFF"/>
              </a:buClr>
              <a:buSzPts val="900"/>
              <a:buFont typeface="Nunito Sans"/>
              <a:buChar char="●"/>
            </a:pPr>
            <a:r>
              <a:rPr lang="en" sz="900">
                <a:solidFill>
                  <a:srgbClr val="FFFFFF"/>
                </a:solidFill>
                <a:latin typeface="Nunito Sans"/>
                <a:ea typeface="Nunito Sans"/>
                <a:cs typeface="Nunito Sans"/>
                <a:sym typeface="Nunito Sans"/>
              </a:rPr>
              <a:t>Change line color, width and style.</a:t>
            </a: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r>
              <a:rPr lang="en" sz="900">
                <a:solidFill>
                  <a:srgbClr val="FFFFFF"/>
                </a:solidFill>
                <a:latin typeface="Nunito Sans"/>
                <a:ea typeface="Nunito Sans"/>
                <a:cs typeface="Nunito Sans"/>
                <a:sym typeface="Nunito Sans"/>
              </a:rPr>
              <a:t>Isn’t that nice? :)</a:t>
            </a: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r>
              <a:rPr lang="en" sz="900">
                <a:solidFill>
                  <a:srgbClr val="FFFFFF"/>
                </a:solidFill>
                <a:latin typeface="Nunito Sans"/>
                <a:ea typeface="Nunito Sans"/>
                <a:cs typeface="Nunito Sans"/>
                <a:sym typeface="Nunito Sans"/>
              </a:rPr>
              <a:t>Examples:</a:t>
            </a:r>
            <a:endParaRPr sz="900">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endParaRPr sz="900">
              <a:solidFill>
                <a:srgbClr val="FFFFFF"/>
              </a:solidFill>
              <a:latin typeface="Nunito Sans"/>
              <a:ea typeface="Nunito Sans"/>
              <a:cs typeface="Nunito Sans"/>
              <a:sym typeface="Nunito Sans"/>
            </a:endParaRPr>
          </a:p>
        </p:txBody>
      </p:sp>
      <p:grpSp>
        <p:nvGrpSpPr>
          <p:cNvPr id="497" name="Google Shape;497;p43"/>
          <p:cNvGrpSpPr/>
          <p:nvPr/>
        </p:nvGrpSpPr>
        <p:grpSpPr>
          <a:xfrm>
            <a:off x="348747" y="333019"/>
            <a:ext cx="342903" cy="447293"/>
            <a:chOff x="590250" y="244200"/>
            <a:chExt cx="407975" cy="532175"/>
          </a:xfrm>
        </p:grpSpPr>
        <p:sp>
          <p:nvSpPr>
            <p:cNvPr id="498" name="Google Shape;498;p43"/>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3"/>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3"/>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3"/>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3"/>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3"/>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3"/>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3"/>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3"/>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3"/>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3"/>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3"/>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3"/>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3"/>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 name="Google Shape;512;p43"/>
          <p:cNvGrpSpPr/>
          <p:nvPr/>
        </p:nvGrpSpPr>
        <p:grpSpPr>
          <a:xfrm>
            <a:off x="901439" y="399041"/>
            <a:ext cx="372594" cy="310144"/>
            <a:chOff x="1247825" y="322750"/>
            <a:chExt cx="443300" cy="369000"/>
          </a:xfrm>
        </p:grpSpPr>
        <p:sp>
          <p:nvSpPr>
            <p:cNvPr id="513" name="Google Shape;513;p43"/>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3"/>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3"/>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3"/>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3"/>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43"/>
          <p:cNvGrpSpPr/>
          <p:nvPr/>
        </p:nvGrpSpPr>
        <p:grpSpPr>
          <a:xfrm>
            <a:off x="1474618" y="397507"/>
            <a:ext cx="356204" cy="313212"/>
            <a:chOff x="1929775" y="320925"/>
            <a:chExt cx="423800" cy="372650"/>
          </a:xfrm>
        </p:grpSpPr>
        <p:sp>
          <p:nvSpPr>
            <p:cNvPr id="519" name="Google Shape;519;p43"/>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3"/>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3"/>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3"/>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3"/>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 name="Google Shape;524;p43"/>
          <p:cNvSpPr/>
          <p:nvPr/>
        </p:nvSpPr>
        <p:spPr>
          <a:xfrm>
            <a:off x="2071920" y="386254"/>
            <a:ext cx="291717" cy="335738"/>
          </a:xfrm>
          <a:custGeom>
            <a:avLst/>
            <a:gdLst/>
            <a:ahLst/>
            <a:cxnLst/>
            <a:rect l="l" t="t" r="r" b="b"/>
            <a:pathLst>
              <a:path w="13883" h="15978" fill="none" extrusionOk="0">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3"/>
          <p:cNvSpPr/>
          <p:nvPr/>
        </p:nvSpPr>
        <p:spPr>
          <a:xfrm>
            <a:off x="2656888" y="387284"/>
            <a:ext cx="251793" cy="333678"/>
          </a:xfrm>
          <a:custGeom>
            <a:avLst/>
            <a:gdLst/>
            <a:ahLst/>
            <a:cxnLst/>
            <a:rect l="l" t="t" r="r" b="b"/>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 name="Google Shape;526;p43"/>
          <p:cNvGrpSpPr/>
          <p:nvPr/>
        </p:nvGrpSpPr>
        <p:grpSpPr>
          <a:xfrm>
            <a:off x="3744262" y="362185"/>
            <a:ext cx="336767" cy="383835"/>
            <a:chOff x="4630125" y="278900"/>
            <a:chExt cx="400675" cy="456675"/>
          </a:xfrm>
        </p:grpSpPr>
        <p:sp>
          <p:nvSpPr>
            <p:cNvPr id="527" name="Google Shape;527;p43"/>
            <p:cNvSpPr/>
            <p:nvPr/>
          </p:nvSpPr>
          <p:spPr>
            <a:xfrm>
              <a:off x="4659350"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3"/>
            <p:cNvSpPr/>
            <p:nvPr/>
          </p:nvSpPr>
          <p:spPr>
            <a:xfrm>
              <a:off x="4630125"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3"/>
            <p:cNvSpPr/>
            <p:nvPr/>
          </p:nvSpPr>
          <p:spPr>
            <a:xfrm>
              <a:off x="4808525"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3"/>
            <p:cNvSpPr/>
            <p:nvPr/>
          </p:nvSpPr>
          <p:spPr>
            <a:xfrm>
              <a:off x="4808525"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 name="Google Shape;531;p43"/>
          <p:cNvSpPr/>
          <p:nvPr/>
        </p:nvSpPr>
        <p:spPr>
          <a:xfrm>
            <a:off x="4284851" y="385750"/>
            <a:ext cx="385895" cy="336746"/>
          </a:xfrm>
          <a:custGeom>
            <a:avLst/>
            <a:gdLst/>
            <a:ahLst/>
            <a:cxnLst/>
            <a:rect l="l" t="t" r="r" b="b"/>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 name="Google Shape;532;p43"/>
          <p:cNvGrpSpPr/>
          <p:nvPr/>
        </p:nvGrpSpPr>
        <p:grpSpPr>
          <a:xfrm>
            <a:off x="353874" y="908741"/>
            <a:ext cx="342882" cy="418128"/>
            <a:chOff x="596350" y="929175"/>
            <a:chExt cx="407950" cy="497475"/>
          </a:xfrm>
        </p:grpSpPr>
        <p:sp>
          <p:nvSpPr>
            <p:cNvPr id="533" name="Google Shape;533;p43"/>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3"/>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3"/>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3"/>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3"/>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3"/>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3"/>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43"/>
          <p:cNvGrpSpPr/>
          <p:nvPr/>
        </p:nvGrpSpPr>
        <p:grpSpPr>
          <a:xfrm>
            <a:off x="1478190" y="969656"/>
            <a:ext cx="349060" cy="298882"/>
            <a:chOff x="1934025" y="1001650"/>
            <a:chExt cx="415300" cy="355600"/>
          </a:xfrm>
        </p:grpSpPr>
        <p:sp>
          <p:nvSpPr>
            <p:cNvPr id="541" name="Google Shape;541;p43"/>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3"/>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3"/>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3"/>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 name="Google Shape;545;p43"/>
          <p:cNvSpPr/>
          <p:nvPr/>
        </p:nvSpPr>
        <p:spPr>
          <a:xfrm>
            <a:off x="2042249" y="944598"/>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3"/>
          <p:cNvSpPr/>
          <p:nvPr/>
        </p:nvSpPr>
        <p:spPr>
          <a:xfrm>
            <a:off x="2607759" y="961997"/>
            <a:ext cx="350068" cy="314242"/>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3"/>
          <p:cNvSpPr/>
          <p:nvPr/>
        </p:nvSpPr>
        <p:spPr>
          <a:xfrm>
            <a:off x="3177871" y="964561"/>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3"/>
          <p:cNvSpPr/>
          <p:nvPr/>
        </p:nvSpPr>
        <p:spPr>
          <a:xfrm>
            <a:off x="3754139" y="967629"/>
            <a:ext cx="317310" cy="3029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 name="Google Shape;549;p43"/>
          <p:cNvGrpSpPr/>
          <p:nvPr/>
        </p:nvGrpSpPr>
        <p:grpSpPr>
          <a:xfrm>
            <a:off x="4302585" y="947131"/>
            <a:ext cx="350068" cy="350573"/>
            <a:chOff x="5294400" y="974850"/>
            <a:chExt cx="416500" cy="417100"/>
          </a:xfrm>
        </p:grpSpPr>
        <p:sp>
          <p:nvSpPr>
            <p:cNvPr id="550" name="Google Shape;550;p43"/>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3"/>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 name="Google Shape;552;p43"/>
          <p:cNvGrpSpPr/>
          <p:nvPr/>
        </p:nvGrpSpPr>
        <p:grpSpPr>
          <a:xfrm>
            <a:off x="4825607" y="907732"/>
            <a:ext cx="433992" cy="422729"/>
            <a:chOff x="5916675" y="927975"/>
            <a:chExt cx="516350" cy="502950"/>
          </a:xfrm>
        </p:grpSpPr>
        <p:sp>
          <p:nvSpPr>
            <p:cNvPr id="553" name="Google Shape;553;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43"/>
          <p:cNvGrpSpPr/>
          <p:nvPr/>
        </p:nvGrpSpPr>
        <p:grpSpPr>
          <a:xfrm>
            <a:off x="327251" y="1557145"/>
            <a:ext cx="391001" cy="264085"/>
            <a:chOff x="564675" y="1700625"/>
            <a:chExt cx="465200" cy="314200"/>
          </a:xfrm>
        </p:grpSpPr>
        <p:sp>
          <p:nvSpPr>
            <p:cNvPr id="556" name="Google Shape;556;p43"/>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3"/>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3"/>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 name="Google Shape;559;p43"/>
          <p:cNvGrpSpPr/>
          <p:nvPr/>
        </p:nvGrpSpPr>
        <p:grpSpPr>
          <a:xfrm>
            <a:off x="892235" y="1492657"/>
            <a:ext cx="391001" cy="382827"/>
            <a:chOff x="1236875" y="1623900"/>
            <a:chExt cx="465200" cy="455475"/>
          </a:xfrm>
        </p:grpSpPr>
        <p:sp>
          <p:nvSpPr>
            <p:cNvPr id="560" name="Google Shape;560;p43"/>
            <p:cNvSpPr/>
            <p:nvPr/>
          </p:nvSpPr>
          <p:spPr>
            <a:xfrm>
              <a:off x="1236875" y="1623900"/>
              <a:ext cx="465200" cy="445125"/>
            </a:xfrm>
            <a:custGeom>
              <a:avLst/>
              <a:gdLst/>
              <a:ahLst/>
              <a:cxnLst/>
              <a:rect l="l" t="t" r="r" b="b"/>
              <a:pathLst>
                <a:path w="18608" h="17805" fill="none" extrusionOk="0">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3"/>
            <p:cNvSpPr/>
            <p:nvPr/>
          </p:nvSpPr>
          <p:spPr>
            <a:xfrm>
              <a:off x="1244800" y="2078750"/>
              <a:ext cx="449375" cy="625"/>
            </a:xfrm>
            <a:custGeom>
              <a:avLst/>
              <a:gdLst/>
              <a:ahLst/>
              <a:cxnLst/>
              <a:rect l="l" t="t" r="r" b="b"/>
              <a:pathLst>
                <a:path w="17975" h="25" fill="none" extrusionOk="0">
                  <a:moveTo>
                    <a:pt x="0" y="0"/>
                  </a:moveTo>
                  <a:lnTo>
                    <a:pt x="0" y="0"/>
                  </a:lnTo>
                  <a:lnTo>
                    <a:pt x="98" y="0"/>
                  </a:lnTo>
                  <a:lnTo>
                    <a:pt x="171" y="24"/>
                  </a:lnTo>
                  <a:lnTo>
                    <a:pt x="17804" y="24"/>
                  </a:lnTo>
                  <a:lnTo>
                    <a:pt x="17804" y="24"/>
                  </a:lnTo>
                  <a:lnTo>
                    <a:pt x="17877" y="0"/>
                  </a:lnTo>
                  <a:lnTo>
                    <a:pt x="17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3"/>
            <p:cNvSpPr/>
            <p:nvPr/>
          </p:nvSpPr>
          <p:spPr>
            <a:xfrm>
              <a:off x="1236875" y="1791950"/>
              <a:ext cx="465200" cy="171725"/>
            </a:xfrm>
            <a:custGeom>
              <a:avLst/>
              <a:gdLst/>
              <a:ahLst/>
              <a:cxnLst/>
              <a:rect l="l" t="t" r="r" b="b"/>
              <a:pathLst>
                <a:path w="18608" h="6869" fill="none" extrusionOk="0">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3"/>
            <p:cNvSpPr/>
            <p:nvPr/>
          </p:nvSpPr>
          <p:spPr>
            <a:xfrm>
              <a:off x="1330025" y="1750550"/>
              <a:ext cx="278900" cy="110850"/>
            </a:xfrm>
            <a:custGeom>
              <a:avLst/>
              <a:gdLst/>
              <a:ahLst/>
              <a:cxnLst/>
              <a:rect l="l" t="t" r="r" b="b"/>
              <a:pathLst>
                <a:path w="11156" h="4434" fill="none" extrusionOk="0">
                  <a:moveTo>
                    <a:pt x="1" y="4433"/>
                  </a:moveTo>
                  <a:lnTo>
                    <a:pt x="1" y="1"/>
                  </a:lnTo>
                  <a:lnTo>
                    <a:pt x="11155" y="1"/>
                  </a:lnTo>
                  <a:lnTo>
                    <a:pt x="11155" y="443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3"/>
            <p:cNvSpPr/>
            <p:nvPr/>
          </p:nvSpPr>
          <p:spPr>
            <a:xfrm>
              <a:off x="1402500" y="1810225"/>
              <a:ext cx="133975" cy="25"/>
            </a:xfrm>
            <a:custGeom>
              <a:avLst/>
              <a:gdLst/>
              <a:ahLst/>
              <a:cxnLst/>
              <a:rect l="l" t="t" r="r" b="b"/>
              <a:pathLst>
                <a:path w="5359" h="1" fill="none" extrusionOk="0">
                  <a:moveTo>
                    <a:pt x="0" y="0"/>
                  </a:moveTo>
                  <a:lnTo>
                    <a:pt x="535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3"/>
            <p:cNvSpPr/>
            <p:nvPr/>
          </p:nvSpPr>
          <p:spPr>
            <a:xfrm>
              <a:off x="1402500" y="1844325"/>
              <a:ext cx="133975" cy="25"/>
            </a:xfrm>
            <a:custGeom>
              <a:avLst/>
              <a:gdLst/>
              <a:ahLst/>
              <a:cxnLst/>
              <a:rect l="l" t="t" r="r" b="b"/>
              <a:pathLst>
                <a:path w="5359" h="1" fill="none" extrusionOk="0">
                  <a:moveTo>
                    <a:pt x="0" y="0"/>
                  </a:moveTo>
                  <a:lnTo>
                    <a:pt x="535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3"/>
            <p:cNvSpPr/>
            <p:nvPr/>
          </p:nvSpPr>
          <p:spPr>
            <a:xfrm>
              <a:off x="1402500" y="1878425"/>
              <a:ext cx="85250" cy="25"/>
            </a:xfrm>
            <a:custGeom>
              <a:avLst/>
              <a:gdLst/>
              <a:ahLst/>
              <a:cxnLst/>
              <a:rect l="l" t="t" r="r" b="b"/>
              <a:pathLst>
                <a:path w="3410" h="1" fill="none" extrusionOk="0">
                  <a:moveTo>
                    <a:pt x="0" y="0"/>
                  </a:moveTo>
                  <a:lnTo>
                    <a:pt x="341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43"/>
          <p:cNvGrpSpPr/>
          <p:nvPr/>
        </p:nvGrpSpPr>
        <p:grpSpPr>
          <a:xfrm>
            <a:off x="1469490" y="1500852"/>
            <a:ext cx="366458" cy="366437"/>
            <a:chOff x="1923675" y="1633650"/>
            <a:chExt cx="436000" cy="435975"/>
          </a:xfrm>
        </p:grpSpPr>
        <p:sp>
          <p:nvSpPr>
            <p:cNvPr id="568" name="Google Shape;568;p43"/>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3"/>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3"/>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3"/>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3"/>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3"/>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 name="Google Shape;574;p43"/>
          <p:cNvGrpSpPr/>
          <p:nvPr/>
        </p:nvGrpSpPr>
        <p:grpSpPr>
          <a:xfrm>
            <a:off x="2032941" y="1499318"/>
            <a:ext cx="369505" cy="369505"/>
            <a:chOff x="2594050" y="1631825"/>
            <a:chExt cx="439625" cy="439625"/>
          </a:xfrm>
        </p:grpSpPr>
        <p:sp>
          <p:nvSpPr>
            <p:cNvPr id="575" name="Google Shape;575;p43"/>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3"/>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3"/>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3"/>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 name="Google Shape;579;p43"/>
          <p:cNvSpPr/>
          <p:nvPr/>
        </p:nvSpPr>
        <p:spPr>
          <a:xfrm>
            <a:off x="2614399" y="1515740"/>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 name="Google Shape;580;p43"/>
          <p:cNvGrpSpPr/>
          <p:nvPr/>
        </p:nvGrpSpPr>
        <p:grpSpPr>
          <a:xfrm>
            <a:off x="3197706" y="1471687"/>
            <a:ext cx="299911" cy="424768"/>
            <a:chOff x="3979850" y="1598950"/>
            <a:chExt cx="356825" cy="505375"/>
          </a:xfrm>
        </p:grpSpPr>
        <p:sp>
          <p:nvSpPr>
            <p:cNvPr id="581" name="Google Shape;581;p43"/>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3"/>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583;p43"/>
          <p:cNvGrpSpPr/>
          <p:nvPr/>
        </p:nvGrpSpPr>
        <p:grpSpPr>
          <a:xfrm>
            <a:off x="3715096" y="1562776"/>
            <a:ext cx="395098" cy="242589"/>
            <a:chOff x="4595425" y="1707325"/>
            <a:chExt cx="470075" cy="288625"/>
          </a:xfrm>
        </p:grpSpPr>
        <p:sp>
          <p:nvSpPr>
            <p:cNvPr id="584" name="Google Shape;584;p43"/>
            <p:cNvSpPr/>
            <p:nvPr/>
          </p:nvSpPr>
          <p:spPr>
            <a:xfrm>
              <a:off x="4809750" y="1707325"/>
              <a:ext cx="41425" cy="41425"/>
            </a:xfrm>
            <a:custGeom>
              <a:avLst/>
              <a:gdLst/>
              <a:ahLst/>
              <a:cxnLst/>
              <a:rect l="l" t="t" r="r" b="b"/>
              <a:pathLst>
                <a:path w="1657" h="1657" fill="none" extrusionOk="0">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3"/>
            <p:cNvSpPr/>
            <p:nvPr/>
          </p:nvSpPr>
          <p:spPr>
            <a:xfrm>
              <a:off x="502407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3"/>
            <p:cNvSpPr/>
            <p:nvPr/>
          </p:nvSpPr>
          <p:spPr>
            <a:xfrm>
              <a:off x="4628900" y="1760300"/>
              <a:ext cx="403100" cy="177825"/>
            </a:xfrm>
            <a:custGeom>
              <a:avLst/>
              <a:gdLst/>
              <a:ahLst/>
              <a:cxnLst/>
              <a:rect l="l" t="t" r="r" b="b"/>
              <a:pathLst>
                <a:path w="16124" h="7113" fill="none" extrusionOk="0">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3"/>
            <p:cNvSpPr/>
            <p:nvPr/>
          </p:nvSpPr>
          <p:spPr>
            <a:xfrm>
              <a:off x="459542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3"/>
            <p:cNvSpPr/>
            <p:nvPr/>
          </p:nvSpPr>
          <p:spPr>
            <a:xfrm>
              <a:off x="4667275" y="1951475"/>
              <a:ext cx="326375" cy="44475"/>
            </a:xfrm>
            <a:custGeom>
              <a:avLst/>
              <a:gdLst/>
              <a:ahLst/>
              <a:cxnLst/>
              <a:rect l="l" t="t" r="r" b="b"/>
              <a:pathLst>
                <a:path w="13055" h="1779" fill="none" extrusionOk="0">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43"/>
          <p:cNvGrpSpPr/>
          <p:nvPr/>
        </p:nvGrpSpPr>
        <p:grpSpPr>
          <a:xfrm>
            <a:off x="4299013" y="1503416"/>
            <a:ext cx="357234" cy="361310"/>
            <a:chOff x="5290150" y="1636700"/>
            <a:chExt cx="425025" cy="429875"/>
          </a:xfrm>
        </p:grpSpPr>
        <p:sp>
          <p:nvSpPr>
            <p:cNvPr id="590" name="Google Shape;590;p43"/>
            <p:cNvSpPr/>
            <p:nvPr/>
          </p:nvSpPr>
          <p:spPr>
            <a:xfrm>
              <a:off x="5396700" y="1939925"/>
              <a:ext cx="211900" cy="126650"/>
            </a:xfrm>
            <a:custGeom>
              <a:avLst/>
              <a:gdLst/>
              <a:ahLst/>
              <a:cxnLst/>
              <a:rect l="l" t="t" r="r" b="b"/>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3"/>
            <p:cNvSpPr/>
            <p:nvPr/>
          </p:nvSpPr>
          <p:spPr>
            <a:xfrm>
              <a:off x="5290150" y="1636700"/>
              <a:ext cx="425025" cy="294100"/>
            </a:xfrm>
            <a:custGeom>
              <a:avLst/>
              <a:gdLst/>
              <a:ahLst/>
              <a:cxnLst/>
              <a:rect l="l" t="t" r="r" b="b"/>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43"/>
          <p:cNvGrpSpPr/>
          <p:nvPr/>
        </p:nvGrpSpPr>
        <p:grpSpPr>
          <a:xfrm>
            <a:off x="4862967" y="1492657"/>
            <a:ext cx="359272" cy="376691"/>
            <a:chOff x="5961125" y="1623900"/>
            <a:chExt cx="427450" cy="448175"/>
          </a:xfrm>
        </p:grpSpPr>
        <p:sp>
          <p:nvSpPr>
            <p:cNvPr id="593" name="Google Shape;593;p43"/>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3"/>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3"/>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3"/>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3"/>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3"/>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3"/>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43"/>
          <p:cNvGrpSpPr/>
          <p:nvPr/>
        </p:nvGrpSpPr>
        <p:grpSpPr>
          <a:xfrm>
            <a:off x="5415659" y="1502386"/>
            <a:ext cx="383835" cy="363369"/>
            <a:chOff x="6618700" y="1635475"/>
            <a:chExt cx="456675" cy="432325"/>
          </a:xfrm>
        </p:grpSpPr>
        <p:sp>
          <p:nvSpPr>
            <p:cNvPr id="601" name="Google Shape;601;p43"/>
            <p:cNvSpPr/>
            <p:nvPr/>
          </p:nvSpPr>
          <p:spPr>
            <a:xfrm>
              <a:off x="6663775" y="1904000"/>
              <a:ext cx="117525" cy="163800"/>
            </a:xfrm>
            <a:custGeom>
              <a:avLst/>
              <a:gdLst/>
              <a:ahLst/>
              <a:cxnLst/>
              <a:rect l="l" t="t" r="r" b="b"/>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3"/>
            <p:cNvSpPr/>
            <p:nvPr/>
          </p:nvSpPr>
          <p:spPr>
            <a:xfrm>
              <a:off x="7046125" y="1775525"/>
              <a:ext cx="29250" cy="99275"/>
            </a:xfrm>
            <a:custGeom>
              <a:avLst/>
              <a:gdLst/>
              <a:ahLst/>
              <a:cxnLst/>
              <a:rect l="l" t="t" r="r" b="b"/>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3"/>
            <p:cNvSpPr/>
            <p:nvPr/>
          </p:nvSpPr>
          <p:spPr>
            <a:xfrm>
              <a:off x="6618700" y="1751775"/>
              <a:ext cx="96850" cy="146750"/>
            </a:xfrm>
            <a:custGeom>
              <a:avLst/>
              <a:gdLst/>
              <a:ahLst/>
              <a:cxnLst/>
              <a:rect l="l" t="t" r="r" b="b"/>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3"/>
            <p:cNvSpPr/>
            <p:nvPr/>
          </p:nvSpPr>
          <p:spPr>
            <a:xfrm>
              <a:off x="6721600" y="1660450"/>
              <a:ext cx="278900" cy="329425"/>
            </a:xfrm>
            <a:custGeom>
              <a:avLst/>
              <a:gdLst/>
              <a:ahLst/>
              <a:cxnLst/>
              <a:rect l="l" t="t" r="r" b="b"/>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3"/>
            <p:cNvSpPr/>
            <p:nvPr/>
          </p:nvSpPr>
          <p:spPr>
            <a:xfrm>
              <a:off x="7006550" y="1635475"/>
              <a:ext cx="34750" cy="378750"/>
            </a:xfrm>
            <a:custGeom>
              <a:avLst/>
              <a:gdLst/>
              <a:ahLst/>
              <a:cxnLst/>
              <a:rect l="l" t="t" r="r" b="b"/>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 name="Google Shape;606;p43"/>
          <p:cNvGrpSpPr/>
          <p:nvPr/>
        </p:nvGrpSpPr>
        <p:grpSpPr>
          <a:xfrm>
            <a:off x="370747" y="2085798"/>
            <a:ext cx="304009" cy="326513"/>
            <a:chOff x="616425" y="2329600"/>
            <a:chExt cx="361700" cy="388475"/>
          </a:xfrm>
        </p:grpSpPr>
        <p:sp>
          <p:nvSpPr>
            <p:cNvPr id="607" name="Google Shape;607;p43"/>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3"/>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3"/>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3"/>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3"/>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3"/>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3"/>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3"/>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 name="Google Shape;615;p43"/>
          <p:cNvGrpSpPr/>
          <p:nvPr/>
        </p:nvGrpSpPr>
        <p:grpSpPr>
          <a:xfrm>
            <a:off x="927557" y="2088866"/>
            <a:ext cx="320378" cy="320378"/>
            <a:chOff x="1278900" y="2333250"/>
            <a:chExt cx="381175" cy="381175"/>
          </a:xfrm>
        </p:grpSpPr>
        <p:sp>
          <p:nvSpPr>
            <p:cNvPr id="616" name="Google Shape;616;p43"/>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3"/>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3"/>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3"/>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 name="Google Shape;620;p43"/>
          <p:cNvGrpSpPr/>
          <p:nvPr/>
        </p:nvGrpSpPr>
        <p:grpSpPr>
          <a:xfrm>
            <a:off x="1492520" y="2088866"/>
            <a:ext cx="320399" cy="320378"/>
            <a:chOff x="1951075" y="2333250"/>
            <a:chExt cx="381200" cy="381175"/>
          </a:xfrm>
        </p:grpSpPr>
        <p:sp>
          <p:nvSpPr>
            <p:cNvPr id="621" name="Google Shape;621;p43"/>
            <p:cNvSpPr/>
            <p:nvPr/>
          </p:nvSpPr>
          <p:spPr>
            <a:xfrm>
              <a:off x="1951075"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3"/>
            <p:cNvSpPr/>
            <p:nvPr/>
          </p:nvSpPr>
          <p:spPr>
            <a:xfrm>
              <a:off x="2197675"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3"/>
            <p:cNvSpPr/>
            <p:nvPr/>
          </p:nvSpPr>
          <p:spPr>
            <a:xfrm>
              <a:off x="20418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3"/>
            <p:cNvSpPr/>
            <p:nvPr/>
          </p:nvSpPr>
          <p:spPr>
            <a:xfrm>
              <a:off x="2041800"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43"/>
          <p:cNvGrpSpPr/>
          <p:nvPr/>
        </p:nvGrpSpPr>
        <p:grpSpPr>
          <a:xfrm>
            <a:off x="2057504" y="2088866"/>
            <a:ext cx="320378" cy="320378"/>
            <a:chOff x="2623275" y="2333250"/>
            <a:chExt cx="381175" cy="381175"/>
          </a:xfrm>
        </p:grpSpPr>
        <p:sp>
          <p:nvSpPr>
            <p:cNvPr id="626" name="Google Shape;626;p43"/>
            <p:cNvSpPr/>
            <p:nvPr/>
          </p:nvSpPr>
          <p:spPr>
            <a:xfrm>
              <a:off x="2623275" y="2333250"/>
              <a:ext cx="381175" cy="381175"/>
            </a:xfrm>
            <a:custGeom>
              <a:avLst/>
              <a:gdLst/>
              <a:ahLst/>
              <a:cxnLst/>
              <a:rect l="l" t="t" r="r" b="b"/>
              <a:pathLst>
                <a:path w="15247" h="15247" fill="none" extrusionOk="0">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3"/>
            <p:cNvSpPr/>
            <p:nvPr/>
          </p:nvSpPr>
          <p:spPr>
            <a:xfrm>
              <a:off x="2869875" y="2503125"/>
              <a:ext cx="43875" cy="47525"/>
            </a:xfrm>
            <a:custGeom>
              <a:avLst/>
              <a:gdLst/>
              <a:ahLst/>
              <a:cxnLst/>
              <a:rect l="l" t="t" r="r" b="b"/>
              <a:pathLst>
                <a:path w="1755" h="1901" fill="none" extrusionOk="0">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3"/>
            <p:cNvSpPr/>
            <p:nvPr/>
          </p:nvSpPr>
          <p:spPr>
            <a:xfrm>
              <a:off x="2714000" y="2503125"/>
              <a:ext cx="43875" cy="47525"/>
            </a:xfrm>
            <a:custGeom>
              <a:avLst/>
              <a:gdLst/>
              <a:ahLst/>
              <a:cxnLst/>
              <a:rect l="l" t="t" r="r" b="b"/>
              <a:pathLst>
                <a:path w="1755" h="1901" fill="none" extrusionOk="0">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3"/>
            <p:cNvSpPr/>
            <p:nvPr/>
          </p:nvSpPr>
          <p:spPr>
            <a:xfrm>
              <a:off x="2810200" y="2595675"/>
              <a:ext cx="99875" cy="31075"/>
            </a:xfrm>
            <a:custGeom>
              <a:avLst/>
              <a:gdLst/>
              <a:ahLst/>
              <a:cxnLst/>
              <a:rect l="l" t="t" r="r" b="b"/>
              <a:pathLst>
                <a:path w="3995" h="1243" fill="none" extrusionOk="0">
                  <a:moveTo>
                    <a:pt x="1" y="1242"/>
                  </a:moveTo>
                  <a:lnTo>
                    <a:pt x="399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43"/>
          <p:cNvGrpSpPr/>
          <p:nvPr/>
        </p:nvGrpSpPr>
        <p:grpSpPr>
          <a:xfrm>
            <a:off x="2697209" y="2033603"/>
            <a:ext cx="170937" cy="426827"/>
            <a:chOff x="3384375" y="2267500"/>
            <a:chExt cx="203375" cy="507825"/>
          </a:xfrm>
        </p:grpSpPr>
        <p:sp>
          <p:nvSpPr>
            <p:cNvPr id="631" name="Google Shape;631;p43"/>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3"/>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43"/>
          <p:cNvGrpSpPr/>
          <p:nvPr/>
        </p:nvGrpSpPr>
        <p:grpSpPr>
          <a:xfrm>
            <a:off x="3842516" y="2087836"/>
            <a:ext cx="140237" cy="318339"/>
            <a:chOff x="4747025" y="2332025"/>
            <a:chExt cx="166850" cy="378750"/>
          </a:xfrm>
        </p:grpSpPr>
        <p:sp>
          <p:nvSpPr>
            <p:cNvPr id="634" name="Google Shape;634;p43"/>
            <p:cNvSpPr/>
            <p:nvPr/>
          </p:nvSpPr>
          <p:spPr>
            <a:xfrm>
              <a:off x="4747025" y="2427025"/>
              <a:ext cx="166850" cy="283750"/>
            </a:xfrm>
            <a:custGeom>
              <a:avLst/>
              <a:gdLst/>
              <a:ahLst/>
              <a:cxnLst/>
              <a:rect l="l" t="t" r="r" b="b"/>
              <a:pathLst>
                <a:path w="6674" h="11350" fill="none" extrusionOk="0">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3"/>
            <p:cNvSpPr/>
            <p:nvPr/>
          </p:nvSpPr>
          <p:spPr>
            <a:xfrm>
              <a:off x="4792100" y="2332025"/>
              <a:ext cx="76725" cy="84050"/>
            </a:xfrm>
            <a:custGeom>
              <a:avLst/>
              <a:gdLst/>
              <a:ahLst/>
              <a:cxnLst/>
              <a:rect l="l" t="t" r="r" b="b"/>
              <a:pathLst>
                <a:path w="3069" h="3362" fill="none" extrusionOk="0">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636;p43"/>
          <p:cNvGrpSpPr/>
          <p:nvPr/>
        </p:nvGrpSpPr>
        <p:grpSpPr>
          <a:xfrm>
            <a:off x="3274990" y="2035641"/>
            <a:ext cx="145343" cy="422729"/>
            <a:chOff x="4071800" y="2269925"/>
            <a:chExt cx="172925" cy="502950"/>
          </a:xfrm>
        </p:grpSpPr>
        <p:sp>
          <p:nvSpPr>
            <p:cNvPr id="637" name="Google Shape;637;p43"/>
            <p:cNvSpPr/>
            <p:nvPr/>
          </p:nvSpPr>
          <p:spPr>
            <a:xfrm>
              <a:off x="4118075" y="2269925"/>
              <a:ext cx="80375" cy="91350"/>
            </a:xfrm>
            <a:custGeom>
              <a:avLst/>
              <a:gdLst/>
              <a:ahLst/>
              <a:cxnLst/>
              <a:rect l="l" t="t" r="r" b="b"/>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3"/>
            <p:cNvSpPr/>
            <p:nvPr/>
          </p:nvSpPr>
          <p:spPr>
            <a:xfrm>
              <a:off x="4071800" y="2372825"/>
              <a:ext cx="172925" cy="400050"/>
            </a:xfrm>
            <a:custGeom>
              <a:avLst/>
              <a:gdLst/>
              <a:ahLst/>
              <a:cxnLst/>
              <a:rect l="l" t="t" r="r" b="b"/>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 name="Google Shape;639;p43"/>
          <p:cNvSpPr/>
          <p:nvPr/>
        </p:nvSpPr>
        <p:spPr>
          <a:xfrm>
            <a:off x="4317611" y="2080241"/>
            <a:ext cx="320378" cy="337776"/>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43"/>
          <p:cNvGrpSpPr/>
          <p:nvPr/>
        </p:nvGrpSpPr>
        <p:grpSpPr>
          <a:xfrm>
            <a:off x="4872696" y="2086302"/>
            <a:ext cx="345971" cy="325505"/>
            <a:chOff x="5972700" y="2330200"/>
            <a:chExt cx="411625" cy="387275"/>
          </a:xfrm>
        </p:grpSpPr>
        <p:sp>
          <p:nvSpPr>
            <p:cNvPr id="641" name="Google Shape;641;p4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43"/>
          <p:cNvGrpSpPr/>
          <p:nvPr/>
        </p:nvGrpSpPr>
        <p:grpSpPr>
          <a:xfrm>
            <a:off x="467993" y="2614431"/>
            <a:ext cx="109538" cy="399195"/>
            <a:chOff x="732125" y="2958550"/>
            <a:chExt cx="130325" cy="474950"/>
          </a:xfrm>
        </p:grpSpPr>
        <p:sp>
          <p:nvSpPr>
            <p:cNvPr id="644" name="Google Shape;644;p43"/>
            <p:cNvSpPr/>
            <p:nvPr/>
          </p:nvSpPr>
          <p:spPr>
            <a:xfrm>
              <a:off x="732125" y="2958550"/>
              <a:ext cx="130325" cy="474950"/>
            </a:xfrm>
            <a:custGeom>
              <a:avLst/>
              <a:gdLst/>
              <a:ahLst/>
              <a:cxnLst/>
              <a:rect l="l" t="t" r="r" b="b"/>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3"/>
            <p:cNvSpPr/>
            <p:nvPr/>
          </p:nvSpPr>
          <p:spPr>
            <a:xfrm>
              <a:off x="756475" y="3090675"/>
              <a:ext cx="81625" cy="318475"/>
            </a:xfrm>
            <a:custGeom>
              <a:avLst/>
              <a:gdLst/>
              <a:ahLst/>
              <a:cxnLst/>
              <a:rect l="l" t="t" r="r" b="b"/>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3"/>
            <p:cNvSpPr/>
            <p:nvPr/>
          </p:nvSpPr>
          <p:spPr>
            <a:xfrm>
              <a:off x="802750" y="3129050"/>
              <a:ext cx="13425" cy="25"/>
            </a:xfrm>
            <a:custGeom>
              <a:avLst/>
              <a:gdLst/>
              <a:ahLst/>
              <a:cxnLst/>
              <a:rect l="l" t="t" r="r" b="b"/>
              <a:pathLst>
                <a:path w="537" h="1" fill="none" extrusionOk="0">
                  <a:moveTo>
                    <a:pt x="536"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3"/>
            <p:cNvSpPr/>
            <p:nvPr/>
          </p:nvSpPr>
          <p:spPr>
            <a:xfrm>
              <a:off x="802750" y="3162525"/>
              <a:ext cx="13425" cy="25"/>
            </a:xfrm>
            <a:custGeom>
              <a:avLst/>
              <a:gdLst/>
              <a:ahLst/>
              <a:cxnLst/>
              <a:rect l="l" t="t" r="r" b="b"/>
              <a:pathLst>
                <a:path w="537" h="1" fill="none" extrusionOk="0">
                  <a:moveTo>
                    <a:pt x="536"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3"/>
            <p:cNvSpPr/>
            <p:nvPr/>
          </p:nvSpPr>
          <p:spPr>
            <a:xfrm>
              <a:off x="802750" y="3196025"/>
              <a:ext cx="13425" cy="25"/>
            </a:xfrm>
            <a:custGeom>
              <a:avLst/>
              <a:gdLst/>
              <a:ahLst/>
              <a:cxnLst/>
              <a:rect l="l" t="t" r="r" b="b"/>
              <a:pathLst>
                <a:path w="537" h="1" fill="none" extrusionOk="0">
                  <a:moveTo>
                    <a:pt x="536"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3"/>
            <p:cNvSpPr/>
            <p:nvPr/>
          </p:nvSpPr>
          <p:spPr>
            <a:xfrm>
              <a:off x="802750" y="3229500"/>
              <a:ext cx="13425" cy="25"/>
            </a:xfrm>
            <a:custGeom>
              <a:avLst/>
              <a:gdLst/>
              <a:ahLst/>
              <a:cxnLst/>
              <a:rect l="l" t="t" r="r" b="b"/>
              <a:pathLst>
                <a:path w="537" h="1" fill="none" extrusionOk="0">
                  <a:moveTo>
                    <a:pt x="536"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3"/>
            <p:cNvSpPr/>
            <p:nvPr/>
          </p:nvSpPr>
          <p:spPr>
            <a:xfrm>
              <a:off x="802750" y="3263000"/>
              <a:ext cx="13425" cy="25"/>
            </a:xfrm>
            <a:custGeom>
              <a:avLst/>
              <a:gdLst/>
              <a:ahLst/>
              <a:cxnLst/>
              <a:rect l="l" t="t" r="r" b="b"/>
              <a:pathLst>
                <a:path w="537" h="1" fill="none" extrusionOk="0">
                  <a:moveTo>
                    <a:pt x="536"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3"/>
            <p:cNvSpPr/>
            <p:nvPr/>
          </p:nvSpPr>
          <p:spPr>
            <a:xfrm>
              <a:off x="802750" y="3296475"/>
              <a:ext cx="13425" cy="25"/>
            </a:xfrm>
            <a:custGeom>
              <a:avLst/>
              <a:gdLst/>
              <a:ahLst/>
              <a:cxnLst/>
              <a:rect l="l" t="t" r="r" b="b"/>
              <a:pathLst>
                <a:path w="537" h="1" fill="none" extrusionOk="0">
                  <a:moveTo>
                    <a:pt x="536"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 name="Google Shape;652;p43"/>
          <p:cNvSpPr/>
          <p:nvPr/>
        </p:nvSpPr>
        <p:spPr>
          <a:xfrm>
            <a:off x="1484913" y="2598660"/>
            <a:ext cx="335738" cy="430924"/>
          </a:xfrm>
          <a:custGeom>
            <a:avLst/>
            <a:gdLst/>
            <a:ahLst/>
            <a:cxnLst/>
            <a:rect l="l" t="t" r="r" b="b"/>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3"/>
          <p:cNvSpPr/>
          <p:nvPr/>
        </p:nvSpPr>
        <p:spPr>
          <a:xfrm>
            <a:off x="963405" y="2598660"/>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 name="Google Shape;654;p43"/>
          <p:cNvGrpSpPr/>
          <p:nvPr/>
        </p:nvGrpSpPr>
        <p:grpSpPr>
          <a:xfrm>
            <a:off x="2023737" y="2627227"/>
            <a:ext cx="387933" cy="367467"/>
            <a:chOff x="2583100" y="2973775"/>
            <a:chExt cx="461550" cy="437200"/>
          </a:xfrm>
        </p:grpSpPr>
        <p:sp>
          <p:nvSpPr>
            <p:cNvPr id="655" name="Google Shape;655;p43"/>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3"/>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 name="Google Shape;657;p43"/>
          <p:cNvSpPr/>
          <p:nvPr/>
        </p:nvSpPr>
        <p:spPr>
          <a:xfrm>
            <a:off x="3734681" y="2636022"/>
            <a:ext cx="356204" cy="356204"/>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 name="Google Shape;658;p43"/>
          <p:cNvGrpSpPr/>
          <p:nvPr/>
        </p:nvGrpSpPr>
        <p:grpSpPr>
          <a:xfrm>
            <a:off x="4263186" y="2655384"/>
            <a:ext cx="435022" cy="323445"/>
            <a:chOff x="5247525" y="3007275"/>
            <a:chExt cx="517575" cy="384825"/>
          </a:xfrm>
        </p:grpSpPr>
        <p:sp>
          <p:nvSpPr>
            <p:cNvPr id="659" name="Google Shape;659;p43"/>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3"/>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43"/>
          <p:cNvGrpSpPr/>
          <p:nvPr/>
        </p:nvGrpSpPr>
        <p:grpSpPr>
          <a:xfrm>
            <a:off x="3174172" y="2636956"/>
            <a:ext cx="342882" cy="350068"/>
            <a:chOff x="3951850" y="2985350"/>
            <a:chExt cx="407950" cy="416500"/>
          </a:xfrm>
        </p:grpSpPr>
        <p:sp>
          <p:nvSpPr>
            <p:cNvPr id="662" name="Google Shape;662;p43"/>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3"/>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3"/>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3"/>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 name="Google Shape;666;p43"/>
          <p:cNvGrpSpPr/>
          <p:nvPr/>
        </p:nvGrpSpPr>
        <p:grpSpPr>
          <a:xfrm>
            <a:off x="330844" y="3226504"/>
            <a:ext cx="397136" cy="305017"/>
            <a:chOff x="568950" y="3686775"/>
            <a:chExt cx="472500" cy="362900"/>
          </a:xfrm>
        </p:grpSpPr>
        <p:sp>
          <p:nvSpPr>
            <p:cNvPr id="667" name="Google Shape;667;p43"/>
            <p:cNvSpPr/>
            <p:nvPr/>
          </p:nvSpPr>
          <p:spPr>
            <a:xfrm>
              <a:off x="568950"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3"/>
            <p:cNvSpPr/>
            <p:nvPr/>
          </p:nvSpPr>
          <p:spPr>
            <a:xfrm>
              <a:off x="645650"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3"/>
            <p:cNvSpPr/>
            <p:nvPr/>
          </p:nvSpPr>
          <p:spPr>
            <a:xfrm>
              <a:off x="747950"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 name="Google Shape;670;p43"/>
          <p:cNvSpPr/>
          <p:nvPr/>
        </p:nvSpPr>
        <p:spPr>
          <a:xfrm>
            <a:off x="4907686" y="2619652"/>
            <a:ext cx="270221" cy="388962"/>
          </a:xfrm>
          <a:custGeom>
            <a:avLst/>
            <a:gdLst/>
            <a:ahLst/>
            <a:cxnLst/>
            <a:rect l="l" t="t" r="r" b="b"/>
            <a:pathLst>
              <a:path w="12860" h="18511" fill="none" extrusionOk="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43"/>
          <p:cNvGrpSpPr/>
          <p:nvPr/>
        </p:nvGrpSpPr>
        <p:grpSpPr>
          <a:xfrm>
            <a:off x="898896" y="3252097"/>
            <a:ext cx="377700" cy="253852"/>
            <a:chOff x="1244800" y="3717225"/>
            <a:chExt cx="449375" cy="302025"/>
          </a:xfrm>
        </p:grpSpPr>
        <p:sp>
          <p:nvSpPr>
            <p:cNvPr id="672" name="Google Shape;672;p43"/>
            <p:cNvSpPr/>
            <p:nvPr/>
          </p:nvSpPr>
          <p:spPr>
            <a:xfrm>
              <a:off x="1244800" y="3717225"/>
              <a:ext cx="449375" cy="302025"/>
            </a:xfrm>
            <a:custGeom>
              <a:avLst/>
              <a:gdLst/>
              <a:ahLst/>
              <a:cxnLst/>
              <a:rect l="l" t="t" r="r" b="b"/>
              <a:pathLst>
                <a:path w="17975" h="12081" fill="none" extrusionOk="0">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3"/>
            <p:cNvSpPr/>
            <p:nvPr/>
          </p:nvSpPr>
          <p:spPr>
            <a:xfrm>
              <a:off x="1244800" y="3795150"/>
              <a:ext cx="449375" cy="25"/>
            </a:xfrm>
            <a:custGeom>
              <a:avLst/>
              <a:gdLst/>
              <a:ahLst/>
              <a:cxnLst/>
              <a:rect l="l" t="t" r="r" b="b"/>
              <a:pathLst>
                <a:path w="17975" h="1" fill="none" extrusionOk="0">
                  <a:moveTo>
                    <a:pt x="17974"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3"/>
            <p:cNvSpPr/>
            <p:nvPr/>
          </p:nvSpPr>
          <p:spPr>
            <a:xfrm>
              <a:off x="1244800" y="3853000"/>
              <a:ext cx="449375" cy="25"/>
            </a:xfrm>
            <a:custGeom>
              <a:avLst/>
              <a:gdLst/>
              <a:ahLst/>
              <a:cxnLst/>
              <a:rect l="l" t="t" r="r" b="b"/>
              <a:pathLst>
                <a:path w="17975" h="1" fill="none" extrusionOk="0">
                  <a:moveTo>
                    <a:pt x="0" y="0"/>
                  </a:moveTo>
                  <a:lnTo>
                    <a:pt x="17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3"/>
            <p:cNvSpPr/>
            <p:nvPr/>
          </p:nvSpPr>
          <p:spPr>
            <a:xfrm>
              <a:off x="1302625" y="3893800"/>
              <a:ext cx="161375" cy="25"/>
            </a:xfrm>
            <a:custGeom>
              <a:avLst/>
              <a:gdLst/>
              <a:ahLst/>
              <a:cxnLst/>
              <a:rect l="l" t="t" r="r" b="b"/>
              <a:pathLst>
                <a:path w="6455" h="1" fill="none" extrusionOk="0">
                  <a:moveTo>
                    <a:pt x="6455"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3"/>
            <p:cNvSpPr/>
            <p:nvPr/>
          </p:nvSpPr>
          <p:spPr>
            <a:xfrm>
              <a:off x="1302625" y="3933975"/>
              <a:ext cx="110250" cy="25"/>
            </a:xfrm>
            <a:custGeom>
              <a:avLst/>
              <a:gdLst/>
              <a:ahLst/>
              <a:cxnLst/>
              <a:rect l="l" t="t" r="r" b="b"/>
              <a:pathLst>
                <a:path w="4410" h="1" fill="none" extrusionOk="0">
                  <a:moveTo>
                    <a:pt x="4409" y="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3"/>
            <p:cNvSpPr/>
            <p:nvPr/>
          </p:nvSpPr>
          <p:spPr>
            <a:xfrm>
              <a:off x="1572975" y="3899875"/>
              <a:ext cx="62125" cy="40225"/>
            </a:xfrm>
            <a:custGeom>
              <a:avLst/>
              <a:gdLst/>
              <a:ahLst/>
              <a:cxnLst/>
              <a:rect l="l" t="t" r="r" b="b"/>
              <a:pathLst>
                <a:path w="2485" h="1609" fill="none" extrusionOk="0">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 name="Google Shape;678;p43"/>
          <p:cNvGrpSpPr/>
          <p:nvPr/>
        </p:nvGrpSpPr>
        <p:grpSpPr>
          <a:xfrm>
            <a:off x="1468986" y="3232639"/>
            <a:ext cx="367467" cy="287115"/>
            <a:chOff x="1923075" y="3694075"/>
            <a:chExt cx="437200" cy="341600"/>
          </a:xfrm>
        </p:grpSpPr>
        <p:sp>
          <p:nvSpPr>
            <p:cNvPr id="679" name="Google Shape;679;p43"/>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3"/>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3"/>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3"/>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3"/>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3"/>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3"/>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3"/>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3"/>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688;p43"/>
          <p:cNvGrpSpPr/>
          <p:nvPr/>
        </p:nvGrpSpPr>
        <p:grpSpPr>
          <a:xfrm>
            <a:off x="2037542" y="3228038"/>
            <a:ext cx="360301" cy="295814"/>
            <a:chOff x="2599525" y="3688600"/>
            <a:chExt cx="428675" cy="351950"/>
          </a:xfrm>
        </p:grpSpPr>
        <p:sp>
          <p:nvSpPr>
            <p:cNvPr id="689" name="Google Shape;689;p43"/>
            <p:cNvSpPr/>
            <p:nvPr/>
          </p:nvSpPr>
          <p:spPr>
            <a:xfrm>
              <a:off x="2599525" y="3688600"/>
              <a:ext cx="428675" cy="168675"/>
            </a:xfrm>
            <a:custGeom>
              <a:avLst/>
              <a:gdLst/>
              <a:ahLst/>
              <a:cxnLst/>
              <a:rect l="l" t="t" r="r" b="b"/>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3"/>
            <p:cNvSpPr/>
            <p:nvPr/>
          </p:nvSpPr>
          <p:spPr>
            <a:xfrm>
              <a:off x="2792550" y="3862125"/>
              <a:ext cx="42650" cy="23775"/>
            </a:xfrm>
            <a:custGeom>
              <a:avLst/>
              <a:gdLst/>
              <a:ahLst/>
              <a:cxnLst/>
              <a:rect l="l" t="t" r="r" b="b"/>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3"/>
            <p:cNvSpPr/>
            <p:nvPr/>
          </p:nvSpPr>
          <p:spPr>
            <a:xfrm>
              <a:off x="2599525" y="3852375"/>
              <a:ext cx="428675" cy="188175"/>
            </a:xfrm>
            <a:custGeom>
              <a:avLst/>
              <a:gdLst/>
              <a:ahLst/>
              <a:cxnLst/>
              <a:rect l="l" t="t" r="r" b="b"/>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692;p43"/>
          <p:cNvGrpSpPr/>
          <p:nvPr/>
        </p:nvGrpSpPr>
        <p:grpSpPr>
          <a:xfrm>
            <a:off x="2619925" y="3207571"/>
            <a:ext cx="333700" cy="329077"/>
            <a:chOff x="3292425" y="3664250"/>
            <a:chExt cx="397025" cy="391525"/>
          </a:xfrm>
        </p:grpSpPr>
        <p:sp>
          <p:nvSpPr>
            <p:cNvPr id="693" name="Google Shape;693;p43"/>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3"/>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3"/>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43"/>
          <p:cNvGrpSpPr/>
          <p:nvPr/>
        </p:nvGrpSpPr>
        <p:grpSpPr>
          <a:xfrm>
            <a:off x="3157782" y="3250038"/>
            <a:ext cx="369526" cy="268183"/>
            <a:chOff x="3932350" y="3714775"/>
            <a:chExt cx="439650" cy="319075"/>
          </a:xfrm>
        </p:grpSpPr>
        <p:sp>
          <p:nvSpPr>
            <p:cNvPr id="697" name="Google Shape;697;p43"/>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3"/>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3"/>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3"/>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3"/>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43"/>
          <p:cNvGrpSpPr/>
          <p:nvPr/>
        </p:nvGrpSpPr>
        <p:grpSpPr>
          <a:xfrm>
            <a:off x="3722766" y="3250038"/>
            <a:ext cx="369505" cy="268183"/>
            <a:chOff x="4604550" y="3714775"/>
            <a:chExt cx="439625" cy="319075"/>
          </a:xfrm>
        </p:grpSpPr>
        <p:sp>
          <p:nvSpPr>
            <p:cNvPr id="703" name="Google Shape;703;p43"/>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3"/>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 name="Google Shape;705;p43"/>
          <p:cNvGrpSpPr/>
          <p:nvPr/>
        </p:nvGrpSpPr>
        <p:grpSpPr>
          <a:xfrm>
            <a:off x="4301051" y="3222406"/>
            <a:ext cx="353136" cy="313738"/>
            <a:chOff x="5292575" y="3681900"/>
            <a:chExt cx="420150" cy="373275"/>
          </a:xfrm>
        </p:grpSpPr>
        <p:sp>
          <p:nvSpPr>
            <p:cNvPr id="706" name="Google Shape;706;p43"/>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3"/>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3"/>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3"/>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3"/>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3"/>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3"/>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43"/>
          <p:cNvGrpSpPr/>
          <p:nvPr/>
        </p:nvGrpSpPr>
        <p:grpSpPr>
          <a:xfrm>
            <a:off x="4846073" y="3182482"/>
            <a:ext cx="393060" cy="393060"/>
            <a:chOff x="5941025" y="3634400"/>
            <a:chExt cx="467650" cy="467650"/>
          </a:xfrm>
        </p:grpSpPr>
        <p:sp>
          <p:nvSpPr>
            <p:cNvPr id="714" name="Google Shape;714;p43"/>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3"/>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3"/>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3"/>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3"/>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3"/>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43"/>
          <p:cNvGrpSpPr/>
          <p:nvPr/>
        </p:nvGrpSpPr>
        <p:grpSpPr>
          <a:xfrm>
            <a:off x="5436146" y="3207571"/>
            <a:ext cx="342882" cy="342903"/>
            <a:chOff x="6643075" y="3664250"/>
            <a:chExt cx="407950" cy="407975"/>
          </a:xfrm>
        </p:grpSpPr>
        <p:sp>
          <p:nvSpPr>
            <p:cNvPr id="721" name="Google Shape;721;p43"/>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3"/>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 name="Google Shape;723;p43"/>
          <p:cNvGrpSpPr/>
          <p:nvPr/>
        </p:nvGrpSpPr>
        <p:grpSpPr>
          <a:xfrm>
            <a:off x="336980" y="3758225"/>
            <a:ext cx="371564" cy="371543"/>
            <a:chOff x="576250" y="4319400"/>
            <a:chExt cx="442075" cy="442050"/>
          </a:xfrm>
        </p:grpSpPr>
        <p:sp>
          <p:nvSpPr>
            <p:cNvPr id="724" name="Google Shape;724;p43"/>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3"/>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3"/>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3"/>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 name="Google Shape;728;p43"/>
          <p:cNvSpPr/>
          <p:nvPr/>
        </p:nvSpPr>
        <p:spPr>
          <a:xfrm>
            <a:off x="886643" y="3830523"/>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3"/>
          <p:cNvSpPr/>
          <p:nvPr/>
        </p:nvSpPr>
        <p:spPr>
          <a:xfrm>
            <a:off x="3177366" y="3773703"/>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3"/>
          <p:cNvSpPr/>
          <p:nvPr/>
        </p:nvSpPr>
        <p:spPr>
          <a:xfrm>
            <a:off x="2612361" y="3795199"/>
            <a:ext cx="340844" cy="297873"/>
          </a:xfrm>
          <a:custGeom>
            <a:avLst/>
            <a:gdLst/>
            <a:ahLst/>
            <a:cxnLst/>
            <a:rect l="l" t="t" r="r" b="b"/>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3"/>
          <p:cNvSpPr/>
          <p:nvPr/>
        </p:nvSpPr>
        <p:spPr>
          <a:xfrm>
            <a:off x="3740838" y="3772169"/>
            <a:ext cx="343912" cy="343933"/>
          </a:xfrm>
          <a:custGeom>
            <a:avLst/>
            <a:gdLst/>
            <a:ahLst/>
            <a:cxnLst/>
            <a:rect l="l" t="t" r="r" b="b"/>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 name="Google Shape;732;p43"/>
          <p:cNvGrpSpPr/>
          <p:nvPr/>
        </p:nvGrpSpPr>
        <p:grpSpPr>
          <a:xfrm>
            <a:off x="4280585" y="3777157"/>
            <a:ext cx="394068" cy="325505"/>
            <a:chOff x="5268225" y="4341925"/>
            <a:chExt cx="468850" cy="387275"/>
          </a:xfrm>
        </p:grpSpPr>
        <p:sp>
          <p:nvSpPr>
            <p:cNvPr id="733" name="Google Shape;733;p43"/>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3"/>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3"/>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3"/>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3"/>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3"/>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3"/>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3"/>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43"/>
          <p:cNvGrpSpPr/>
          <p:nvPr/>
        </p:nvGrpSpPr>
        <p:grpSpPr>
          <a:xfrm>
            <a:off x="4865531" y="3766924"/>
            <a:ext cx="354145" cy="354145"/>
            <a:chOff x="5964175" y="4329750"/>
            <a:chExt cx="421350" cy="421350"/>
          </a:xfrm>
        </p:grpSpPr>
        <p:sp>
          <p:nvSpPr>
            <p:cNvPr id="742" name="Google Shape;742;p43"/>
            <p:cNvSpPr/>
            <p:nvPr/>
          </p:nvSpPr>
          <p:spPr>
            <a:xfrm>
              <a:off x="5964175" y="4329750"/>
              <a:ext cx="421350" cy="421350"/>
            </a:xfrm>
            <a:custGeom>
              <a:avLst/>
              <a:gdLst/>
              <a:ahLst/>
              <a:cxnLst/>
              <a:rect l="l" t="t" r="r" b="b"/>
              <a:pathLst>
                <a:path w="16854" h="16854" fill="none" extrusionOk="0">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3"/>
            <p:cNvSpPr/>
            <p:nvPr/>
          </p:nvSpPr>
          <p:spPr>
            <a:xfrm>
              <a:off x="6322800" y="4360800"/>
              <a:ext cx="31675" cy="30475"/>
            </a:xfrm>
            <a:custGeom>
              <a:avLst/>
              <a:gdLst/>
              <a:ahLst/>
              <a:cxnLst/>
              <a:rect l="l" t="t" r="r" b="b"/>
              <a:pathLst>
                <a:path w="1267" h="1219" fill="none" extrusionOk="0">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 name="Google Shape;744;p43"/>
          <p:cNvGrpSpPr/>
          <p:nvPr/>
        </p:nvGrpSpPr>
        <p:grpSpPr>
          <a:xfrm>
            <a:off x="901439" y="4331908"/>
            <a:ext cx="372594" cy="360301"/>
            <a:chOff x="1247825" y="5001950"/>
            <a:chExt cx="443300" cy="428675"/>
          </a:xfrm>
        </p:grpSpPr>
        <p:sp>
          <p:nvSpPr>
            <p:cNvPr id="745" name="Google Shape;745;p43"/>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3"/>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3"/>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3"/>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3"/>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3"/>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43"/>
          <p:cNvGrpSpPr/>
          <p:nvPr/>
        </p:nvGrpSpPr>
        <p:grpSpPr>
          <a:xfrm>
            <a:off x="1499685" y="4313985"/>
            <a:ext cx="306068" cy="389992"/>
            <a:chOff x="1959600" y="4980625"/>
            <a:chExt cx="364150" cy="464000"/>
          </a:xfrm>
        </p:grpSpPr>
        <p:sp>
          <p:nvSpPr>
            <p:cNvPr id="752" name="Google Shape;752;p43"/>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3"/>
            <p:cNvSpPr/>
            <p:nvPr/>
          </p:nvSpPr>
          <p:spPr>
            <a:xfrm>
              <a:off x="2053375" y="5121275"/>
              <a:ext cx="176600" cy="25"/>
            </a:xfrm>
            <a:custGeom>
              <a:avLst/>
              <a:gdLst/>
              <a:ahLst/>
              <a:cxnLst/>
              <a:rect l="l" t="t" r="r" b="b"/>
              <a:pathLst>
                <a:path w="7064" h="1" fill="none" extrusionOk="0">
                  <a:moveTo>
                    <a:pt x="1" y="1"/>
                  </a:moveTo>
                  <a:lnTo>
                    <a:pt x="706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3"/>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3"/>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3"/>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3"/>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3"/>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 name="Google Shape;759;p43"/>
          <p:cNvGrpSpPr/>
          <p:nvPr/>
        </p:nvGrpSpPr>
        <p:grpSpPr>
          <a:xfrm>
            <a:off x="2042165" y="4328840"/>
            <a:ext cx="351077" cy="360806"/>
            <a:chOff x="2605025" y="4998300"/>
            <a:chExt cx="417700" cy="429275"/>
          </a:xfrm>
        </p:grpSpPr>
        <p:sp>
          <p:nvSpPr>
            <p:cNvPr id="760" name="Google Shape;760;p43"/>
            <p:cNvSpPr/>
            <p:nvPr/>
          </p:nvSpPr>
          <p:spPr>
            <a:xfrm>
              <a:off x="2819350" y="5216875"/>
              <a:ext cx="202150" cy="210700"/>
            </a:xfrm>
            <a:custGeom>
              <a:avLst/>
              <a:gdLst/>
              <a:ahLst/>
              <a:cxnLst/>
              <a:rect l="l" t="t" r="r" b="b"/>
              <a:pathLst>
                <a:path w="8086" h="8428" fill="none" extrusionOk="0">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3"/>
            <p:cNvSpPr/>
            <p:nvPr/>
          </p:nvSpPr>
          <p:spPr>
            <a:xfrm>
              <a:off x="2606225" y="4998300"/>
              <a:ext cx="203400" cy="207650"/>
            </a:xfrm>
            <a:custGeom>
              <a:avLst/>
              <a:gdLst/>
              <a:ahLst/>
              <a:cxnLst/>
              <a:rect l="l" t="t" r="r" b="b"/>
              <a:pathLst>
                <a:path w="8136" h="8306" fill="none" extrusionOk="0">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3"/>
            <p:cNvSpPr/>
            <p:nvPr/>
          </p:nvSpPr>
          <p:spPr>
            <a:xfrm>
              <a:off x="2605025" y="5003775"/>
              <a:ext cx="417700" cy="417700"/>
            </a:xfrm>
            <a:custGeom>
              <a:avLst/>
              <a:gdLst/>
              <a:ahLst/>
              <a:cxnLst/>
              <a:rect l="l" t="t" r="r" b="b"/>
              <a:pathLst>
                <a:path w="16708" h="16708" fill="none" extrusionOk="0">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43"/>
          <p:cNvGrpSpPr/>
          <p:nvPr/>
        </p:nvGrpSpPr>
        <p:grpSpPr>
          <a:xfrm>
            <a:off x="2572857" y="4331908"/>
            <a:ext cx="419662" cy="349543"/>
            <a:chOff x="3236425" y="5001950"/>
            <a:chExt cx="499300" cy="415875"/>
          </a:xfrm>
        </p:grpSpPr>
        <p:sp>
          <p:nvSpPr>
            <p:cNvPr id="764" name="Google Shape;764;p43"/>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3"/>
            <p:cNvSpPr/>
            <p:nvPr/>
          </p:nvSpPr>
          <p:spPr>
            <a:xfrm>
              <a:off x="3294875" y="5330725"/>
              <a:ext cx="382400" cy="25"/>
            </a:xfrm>
            <a:custGeom>
              <a:avLst/>
              <a:gdLst/>
              <a:ahLst/>
              <a:cxnLst/>
              <a:rect l="l" t="t" r="r" b="b"/>
              <a:pathLst>
                <a:path w="15296" h="1" fill="none" extrusionOk="0">
                  <a:moveTo>
                    <a:pt x="0" y="1"/>
                  </a:moveTo>
                  <a:lnTo>
                    <a:pt x="1529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3"/>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3"/>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3"/>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3"/>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43"/>
          <p:cNvGrpSpPr/>
          <p:nvPr/>
        </p:nvGrpSpPr>
        <p:grpSpPr>
          <a:xfrm>
            <a:off x="3187977" y="4313985"/>
            <a:ext cx="319369" cy="380263"/>
            <a:chOff x="3968275" y="4980625"/>
            <a:chExt cx="379975" cy="452425"/>
          </a:xfrm>
        </p:grpSpPr>
        <p:sp>
          <p:nvSpPr>
            <p:cNvPr id="771" name="Google Shape;771;p43"/>
            <p:cNvSpPr/>
            <p:nvPr/>
          </p:nvSpPr>
          <p:spPr>
            <a:xfrm>
              <a:off x="4168000"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3"/>
            <p:cNvSpPr/>
            <p:nvPr/>
          </p:nvSpPr>
          <p:spPr>
            <a:xfrm>
              <a:off x="3968275"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3"/>
            <p:cNvSpPr/>
            <p:nvPr/>
          </p:nvSpPr>
          <p:spPr>
            <a:xfrm>
              <a:off x="4031000"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43"/>
          <p:cNvGrpSpPr/>
          <p:nvPr/>
        </p:nvGrpSpPr>
        <p:grpSpPr>
          <a:xfrm>
            <a:off x="4843510" y="4398938"/>
            <a:ext cx="404323" cy="220085"/>
            <a:chOff x="5937975" y="5081700"/>
            <a:chExt cx="481050" cy="261850"/>
          </a:xfrm>
        </p:grpSpPr>
        <p:sp>
          <p:nvSpPr>
            <p:cNvPr id="775" name="Google Shape;775;p43"/>
            <p:cNvSpPr/>
            <p:nvPr/>
          </p:nvSpPr>
          <p:spPr>
            <a:xfrm>
              <a:off x="6104200" y="5081700"/>
              <a:ext cx="314825" cy="215575"/>
            </a:xfrm>
            <a:custGeom>
              <a:avLst/>
              <a:gdLst/>
              <a:ahLst/>
              <a:cxnLst/>
              <a:rect l="l" t="t" r="r" b="b"/>
              <a:pathLst>
                <a:path w="12593" h="8623" fill="none" extrusionOk="0">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3"/>
            <p:cNvSpPr/>
            <p:nvPr/>
          </p:nvSpPr>
          <p:spPr>
            <a:xfrm>
              <a:off x="5937975" y="5210175"/>
              <a:ext cx="333700" cy="133375"/>
            </a:xfrm>
            <a:custGeom>
              <a:avLst/>
              <a:gdLst/>
              <a:ahLst/>
              <a:cxnLst/>
              <a:rect l="l" t="t" r="r" b="b"/>
              <a:pathLst>
                <a:path w="13348" h="5335" fill="none" extrusionOk="0">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3"/>
            <p:cNvSpPr/>
            <p:nvPr/>
          </p:nvSpPr>
          <p:spPr>
            <a:xfrm>
              <a:off x="6352025" y="5109100"/>
              <a:ext cx="19500" cy="18900"/>
            </a:xfrm>
            <a:custGeom>
              <a:avLst/>
              <a:gdLst/>
              <a:ahLst/>
              <a:cxnLst/>
              <a:rect l="l" t="t" r="r" b="b"/>
              <a:pathLst>
                <a:path w="780" h="756" extrusionOk="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43"/>
          <p:cNvGrpSpPr/>
          <p:nvPr/>
        </p:nvGrpSpPr>
        <p:grpSpPr>
          <a:xfrm>
            <a:off x="5461718" y="4356472"/>
            <a:ext cx="290183" cy="333678"/>
            <a:chOff x="6673500" y="5031175"/>
            <a:chExt cx="345250" cy="397000"/>
          </a:xfrm>
        </p:grpSpPr>
        <p:sp>
          <p:nvSpPr>
            <p:cNvPr id="779" name="Google Shape;779;p43"/>
            <p:cNvSpPr/>
            <p:nvPr/>
          </p:nvSpPr>
          <p:spPr>
            <a:xfrm>
              <a:off x="6731950" y="5031175"/>
              <a:ext cx="105375" cy="147375"/>
            </a:xfrm>
            <a:custGeom>
              <a:avLst/>
              <a:gdLst/>
              <a:ahLst/>
              <a:cxnLst/>
              <a:rect l="l" t="t" r="r" b="b"/>
              <a:pathLst>
                <a:path w="4215" h="5895" fill="none" extrusionOk="0">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3"/>
            <p:cNvSpPr/>
            <p:nvPr/>
          </p:nvSpPr>
          <p:spPr>
            <a:xfrm>
              <a:off x="6673500" y="5146850"/>
              <a:ext cx="84050" cy="116925"/>
            </a:xfrm>
            <a:custGeom>
              <a:avLst/>
              <a:gdLst/>
              <a:ahLst/>
              <a:cxnLst/>
              <a:rect l="l" t="t" r="r" b="b"/>
              <a:pathLst>
                <a:path w="3362" h="4677" fill="none" extrusionOk="0">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3"/>
            <p:cNvSpPr/>
            <p:nvPr/>
          </p:nvSpPr>
          <p:spPr>
            <a:xfrm>
              <a:off x="6859225" y="5033600"/>
              <a:ext cx="105350" cy="144950"/>
            </a:xfrm>
            <a:custGeom>
              <a:avLst/>
              <a:gdLst/>
              <a:ahLst/>
              <a:cxnLst/>
              <a:rect l="l" t="t" r="r" b="b"/>
              <a:pathLst>
                <a:path w="4214" h="5798" fill="none" extrusionOk="0">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3"/>
            <p:cNvSpPr/>
            <p:nvPr/>
          </p:nvSpPr>
          <p:spPr>
            <a:xfrm>
              <a:off x="6931675" y="5150500"/>
              <a:ext cx="87075" cy="115725"/>
            </a:xfrm>
            <a:custGeom>
              <a:avLst/>
              <a:gdLst/>
              <a:ahLst/>
              <a:cxnLst/>
              <a:rect l="l" t="t" r="r" b="b"/>
              <a:pathLst>
                <a:path w="3483" h="4629" fill="none" extrusionOk="0">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3"/>
            <p:cNvSpPr/>
            <p:nvPr/>
          </p:nvSpPr>
          <p:spPr>
            <a:xfrm>
              <a:off x="6715525" y="5180350"/>
              <a:ext cx="263050" cy="247825"/>
            </a:xfrm>
            <a:custGeom>
              <a:avLst/>
              <a:gdLst/>
              <a:ahLst/>
              <a:cxnLst/>
              <a:rect l="l" t="t" r="r" b="b"/>
              <a:pathLst>
                <a:path w="10522" h="9913" fill="none" extrusionOk="0">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 name="Google Shape;784;p43"/>
          <p:cNvGrpSpPr/>
          <p:nvPr/>
        </p:nvGrpSpPr>
        <p:grpSpPr>
          <a:xfrm>
            <a:off x="3153705" y="381117"/>
            <a:ext cx="387933" cy="345971"/>
            <a:chOff x="3927500" y="301425"/>
            <a:chExt cx="461550" cy="411625"/>
          </a:xfrm>
        </p:grpSpPr>
        <p:sp>
          <p:nvSpPr>
            <p:cNvPr id="785" name="Google Shape;785;p43"/>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3"/>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3"/>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3"/>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3"/>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3"/>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3"/>
            <p:cNvSpPr/>
            <p:nvPr/>
          </p:nvSpPr>
          <p:spPr>
            <a:xfrm>
              <a:off x="3970725" y="558375"/>
              <a:ext cx="1850" cy="12200"/>
            </a:xfrm>
            <a:custGeom>
              <a:avLst/>
              <a:gdLst/>
              <a:ahLst/>
              <a:cxnLst/>
              <a:rect l="l" t="t" r="r" b="b"/>
              <a:pathLst>
                <a:path w="74" h="488" fill="none" extrusionOk="0">
                  <a:moveTo>
                    <a:pt x="0" y="488"/>
                  </a:moveTo>
                  <a:lnTo>
                    <a:pt x="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3"/>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3"/>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3"/>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3"/>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3"/>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3"/>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3"/>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3"/>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3"/>
            <p:cNvSpPr/>
            <p:nvPr/>
          </p:nvSpPr>
          <p:spPr>
            <a:xfrm>
              <a:off x="4141800" y="502975"/>
              <a:ext cx="3700" cy="11600"/>
            </a:xfrm>
            <a:custGeom>
              <a:avLst/>
              <a:gdLst/>
              <a:ahLst/>
              <a:cxnLst/>
              <a:rect l="l" t="t" r="r" b="b"/>
              <a:pathLst>
                <a:path w="148" h="464" fill="none" extrusionOk="0">
                  <a:moveTo>
                    <a:pt x="1" y="0"/>
                  </a:moveTo>
                  <a:lnTo>
                    <a:pt x="147" y="4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3"/>
            <p:cNvSpPr/>
            <p:nvPr/>
          </p:nvSpPr>
          <p:spPr>
            <a:xfrm>
              <a:off x="4150950" y="533425"/>
              <a:ext cx="3675" cy="11575"/>
            </a:xfrm>
            <a:custGeom>
              <a:avLst/>
              <a:gdLst/>
              <a:ahLst/>
              <a:cxnLst/>
              <a:rect l="l" t="t" r="r" b="b"/>
              <a:pathLst>
                <a:path w="147" h="463" fill="none" extrusionOk="0">
                  <a:moveTo>
                    <a:pt x="0" y="0"/>
                  </a:moveTo>
                  <a:lnTo>
                    <a:pt x="146" y="4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3"/>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3"/>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3"/>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3"/>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3"/>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3"/>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3"/>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3"/>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3"/>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3"/>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43"/>
          <p:cNvGrpSpPr/>
          <p:nvPr/>
        </p:nvGrpSpPr>
        <p:grpSpPr>
          <a:xfrm>
            <a:off x="5441252" y="387778"/>
            <a:ext cx="332670" cy="332670"/>
            <a:chOff x="6649150" y="309350"/>
            <a:chExt cx="395800" cy="395800"/>
          </a:xfrm>
        </p:grpSpPr>
        <p:sp>
          <p:nvSpPr>
            <p:cNvPr id="813" name="Google Shape;813;p43"/>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3"/>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3"/>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3"/>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3"/>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3"/>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3"/>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3"/>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3"/>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3"/>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3"/>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3"/>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3"/>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3"/>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3"/>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3"/>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3"/>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3"/>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3"/>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3"/>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3"/>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3"/>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43"/>
          <p:cNvGrpSpPr/>
          <p:nvPr/>
        </p:nvGrpSpPr>
        <p:grpSpPr>
          <a:xfrm>
            <a:off x="4873705" y="395448"/>
            <a:ext cx="337797" cy="319873"/>
            <a:chOff x="5973900" y="318475"/>
            <a:chExt cx="401900" cy="380575"/>
          </a:xfrm>
        </p:grpSpPr>
        <p:sp>
          <p:nvSpPr>
            <p:cNvPr id="837" name="Google Shape;837;p43"/>
            <p:cNvSpPr/>
            <p:nvPr/>
          </p:nvSpPr>
          <p:spPr>
            <a:xfrm>
              <a:off x="5973900" y="337975"/>
              <a:ext cx="401900" cy="67000"/>
            </a:xfrm>
            <a:custGeom>
              <a:avLst/>
              <a:gdLst/>
              <a:ahLst/>
              <a:cxnLst/>
              <a:rect l="l" t="t" r="r" b="b"/>
              <a:pathLst>
                <a:path w="16076" h="2680" fill="none" extrusionOk="0">
                  <a:moveTo>
                    <a:pt x="16075" y="2679"/>
                  </a:moveTo>
                  <a:lnTo>
                    <a:pt x="16075" y="0"/>
                  </a:lnTo>
                  <a:lnTo>
                    <a:pt x="1" y="0"/>
                  </a:lnTo>
                  <a:lnTo>
                    <a:pt x="1" y="26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3"/>
            <p:cNvSpPr/>
            <p:nvPr/>
          </p:nvSpPr>
          <p:spPr>
            <a:xfrm>
              <a:off x="6024450"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3"/>
            <p:cNvSpPr/>
            <p:nvPr/>
          </p:nvSpPr>
          <p:spPr>
            <a:xfrm>
              <a:off x="6280175"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3"/>
            <p:cNvSpPr/>
            <p:nvPr/>
          </p:nvSpPr>
          <p:spPr>
            <a:xfrm>
              <a:off x="5973900" y="667375"/>
              <a:ext cx="401900" cy="31675"/>
            </a:xfrm>
            <a:custGeom>
              <a:avLst/>
              <a:gdLst/>
              <a:ahLst/>
              <a:cxnLst/>
              <a:rect l="l" t="t" r="r" b="b"/>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p:nvPr/>
          </p:nvSpPr>
          <p:spPr>
            <a:xfrm>
              <a:off x="6302700"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p:nvPr/>
          </p:nvSpPr>
          <p:spPr>
            <a:xfrm>
              <a:off x="6046975"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3"/>
            <p:cNvSpPr/>
            <p:nvPr/>
          </p:nvSpPr>
          <p:spPr>
            <a:xfrm>
              <a:off x="5973900" y="407375"/>
              <a:ext cx="401900" cy="272200"/>
            </a:xfrm>
            <a:custGeom>
              <a:avLst/>
              <a:gdLst/>
              <a:ahLst/>
              <a:cxnLst/>
              <a:rect l="l" t="t" r="r" b="b"/>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p:nvPr/>
          </p:nvSpPr>
          <p:spPr>
            <a:xfrm>
              <a:off x="6024450" y="456100"/>
              <a:ext cx="300800" cy="175375"/>
            </a:xfrm>
            <a:custGeom>
              <a:avLst/>
              <a:gdLst/>
              <a:ahLst/>
              <a:cxnLst/>
              <a:rect l="l" t="t" r="r" b="b"/>
              <a:pathLst>
                <a:path w="12032" h="7015" fill="none" extrusionOk="0">
                  <a:moveTo>
                    <a:pt x="0" y="0"/>
                  </a:moveTo>
                  <a:lnTo>
                    <a:pt x="12032" y="0"/>
                  </a:lnTo>
                  <a:lnTo>
                    <a:pt x="12032" y="7014"/>
                  </a:lnTo>
                  <a:lnTo>
                    <a:pt x="0" y="7014"/>
                  </a:lnTo>
                  <a:lnTo>
                    <a:pt x="0"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3"/>
            <p:cNvSpPr/>
            <p:nvPr/>
          </p:nvSpPr>
          <p:spPr>
            <a:xfrm>
              <a:off x="6024450" y="573000"/>
              <a:ext cx="300800" cy="25"/>
            </a:xfrm>
            <a:custGeom>
              <a:avLst/>
              <a:gdLst/>
              <a:ahLst/>
              <a:cxnLst/>
              <a:rect l="l" t="t" r="r" b="b"/>
              <a:pathLst>
                <a:path w="12032" h="1" fill="none" extrusionOk="0">
                  <a:moveTo>
                    <a:pt x="0" y="0"/>
                  </a:moveTo>
                  <a:lnTo>
                    <a:pt x="12032"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p:nvPr/>
          </p:nvSpPr>
          <p:spPr>
            <a:xfrm>
              <a:off x="6024450" y="514550"/>
              <a:ext cx="300800" cy="25"/>
            </a:xfrm>
            <a:custGeom>
              <a:avLst/>
              <a:gdLst/>
              <a:ahLst/>
              <a:cxnLst/>
              <a:rect l="l" t="t" r="r" b="b"/>
              <a:pathLst>
                <a:path w="12032" h="1" fill="none" extrusionOk="0">
                  <a:moveTo>
                    <a:pt x="0" y="0"/>
                  </a:moveTo>
                  <a:lnTo>
                    <a:pt x="12032"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3"/>
            <p:cNvSpPr/>
            <p:nvPr/>
          </p:nvSpPr>
          <p:spPr>
            <a:xfrm>
              <a:off x="6264950" y="456100"/>
              <a:ext cx="25" cy="175375"/>
            </a:xfrm>
            <a:custGeom>
              <a:avLst/>
              <a:gdLst/>
              <a:ahLst/>
              <a:cxnLst/>
              <a:rect l="l" t="t" r="r" b="b"/>
              <a:pathLst>
                <a:path w="1" h="7015" fill="none" extrusionOk="0">
                  <a:moveTo>
                    <a:pt x="1" y="0"/>
                  </a:moveTo>
                  <a:lnTo>
                    <a:pt x="1"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p:nvPr/>
          </p:nvSpPr>
          <p:spPr>
            <a:xfrm>
              <a:off x="6204675" y="456100"/>
              <a:ext cx="25" cy="175375"/>
            </a:xfrm>
            <a:custGeom>
              <a:avLst/>
              <a:gdLst/>
              <a:ahLst/>
              <a:cxnLst/>
              <a:rect l="l" t="t" r="r" b="b"/>
              <a:pathLst>
                <a:path w="1" h="7015" fill="none" extrusionOk="0">
                  <a:moveTo>
                    <a:pt x="0" y="0"/>
                  </a:moveTo>
                  <a:lnTo>
                    <a:pt x="0"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p:nvPr/>
          </p:nvSpPr>
          <p:spPr>
            <a:xfrm>
              <a:off x="6145000" y="456100"/>
              <a:ext cx="25" cy="175375"/>
            </a:xfrm>
            <a:custGeom>
              <a:avLst/>
              <a:gdLst/>
              <a:ahLst/>
              <a:cxnLst/>
              <a:rect l="l" t="t" r="r" b="b"/>
              <a:pathLst>
                <a:path w="1" h="7015" fill="none" extrusionOk="0">
                  <a:moveTo>
                    <a:pt x="1" y="0"/>
                  </a:moveTo>
                  <a:lnTo>
                    <a:pt x="1"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p:nvPr/>
          </p:nvSpPr>
          <p:spPr>
            <a:xfrm>
              <a:off x="6084725" y="456100"/>
              <a:ext cx="25" cy="175375"/>
            </a:xfrm>
            <a:custGeom>
              <a:avLst/>
              <a:gdLst/>
              <a:ahLst/>
              <a:cxnLst/>
              <a:rect l="l" t="t" r="r" b="b"/>
              <a:pathLst>
                <a:path w="1" h="7015" fill="none" extrusionOk="0">
                  <a:moveTo>
                    <a:pt x="1" y="0"/>
                  </a:moveTo>
                  <a:lnTo>
                    <a:pt x="1"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43"/>
          <p:cNvGrpSpPr/>
          <p:nvPr/>
        </p:nvGrpSpPr>
        <p:grpSpPr>
          <a:xfrm>
            <a:off x="918858" y="908741"/>
            <a:ext cx="342882" cy="418128"/>
            <a:chOff x="1268550" y="929175"/>
            <a:chExt cx="407950" cy="497475"/>
          </a:xfrm>
        </p:grpSpPr>
        <p:sp>
          <p:nvSpPr>
            <p:cNvPr id="852" name="Google Shape;852;p43"/>
            <p:cNvSpPr/>
            <p:nvPr/>
          </p:nvSpPr>
          <p:spPr>
            <a:xfrm>
              <a:off x="1268550" y="953550"/>
              <a:ext cx="387250" cy="473100"/>
            </a:xfrm>
            <a:custGeom>
              <a:avLst/>
              <a:gdLst/>
              <a:ahLst/>
              <a:cxnLst/>
              <a:rect l="l" t="t" r="r" b="b"/>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p:nvPr/>
          </p:nvSpPr>
          <p:spPr>
            <a:xfrm>
              <a:off x="1298975" y="929175"/>
              <a:ext cx="377525" cy="462775"/>
            </a:xfrm>
            <a:custGeom>
              <a:avLst/>
              <a:gdLst/>
              <a:ahLst/>
              <a:cxnLst/>
              <a:rect l="l" t="t" r="r" b="b"/>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3"/>
            <p:cNvSpPr/>
            <p:nvPr/>
          </p:nvSpPr>
          <p:spPr>
            <a:xfrm>
              <a:off x="15924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 name="Google Shape;855;p43"/>
          <p:cNvGrpSpPr/>
          <p:nvPr/>
        </p:nvGrpSpPr>
        <p:grpSpPr>
          <a:xfrm>
            <a:off x="5404922" y="924605"/>
            <a:ext cx="405331" cy="388962"/>
            <a:chOff x="6605925" y="948050"/>
            <a:chExt cx="482250" cy="462775"/>
          </a:xfrm>
        </p:grpSpPr>
        <p:sp>
          <p:nvSpPr>
            <p:cNvPr id="856" name="Google Shape;856;p43"/>
            <p:cNvSpPr/>
            <p:nvPr/>
          </p:nvSpPr>
          <p:spPr>
            <a:xfrm>
              <a:off x="6847025" y="1209875"/>
              <a:ext cx="60325" cy="200950"/>
            </a:xfrm>
            <a:custGeom>
              <a:avLst/>
              <a:gdLst/>
              <a:ahLst/>
              <a:cxnLst/>
              <a:rect l="l" t="t" r="r" b="b"/>
              <a:pathLst>
                <a:path w="2413" h="8038" fill="none" extrusionOk="0">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p:nvPr/>
          </p:nvSpPr>
          <p:spPr>
            <a:xfrm>
              <a:off x="6605925" y="971800"/>
              <a:ext cx="482250" cy="228350"/>
            </a:xfrm>
            <a:custGeom>
              <a:avLst/>
              <a:gdLst/>
              <a:ahLst/>
              <a:cxnLst/>
              <a:rect l="l" t="t" r="r" b="b"/>
              <a:pathLst>
                <a:path w="19290" h="9134" fill="none" extrusionOk="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3"/>
            <p:cNvSpPr/>
            <p:nvPr/>
          </p:nvSpPr>
          <p:spPr>
            <a:xfrm>
              <a:off x="6847025" y="948050"/>
              <a:ext cx="25" cy="23775"/>
            </a:xfrm>
            <a:custGeom>
              <a:avLst/>
              <a:gdLst/>
              <a:ahLst/>
              <a:cxnLst/>
              <a:rect l="l" t="t" r="r" b="b"/>
              <a:pathLst>
                <a:path w="1" h="951" fill="none" extrusionOk="0">
                  <a:moveTo>
                    <a:pt x="1" y="95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p:nvPr/>
          </p:nvSpPr>
          <p:spPr>
            <a:xfrm>
              <a:off x="6847025" y="1001025"/>
              <a:ext cx="25" cy="183900"/>
            </a:xfrm>
            <a:custGeom>
              <a:avLst/>
              <a:gdLst/>
              <a:ahLst/>
              <a:cxnLst/>
              <a:rect l="l" t="t" r="r" b="b"/>
              <a:pathLst>
                <a:path w="1" h="7356" fill="none" extrusionOk="0">
                  <a:moveTo>
                    <a:pt x="1" y="1"/>
                  </a:moveTo>
                  <a:lnTo>
                    <a:pt x="1" y="735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3"/>
            <p:cNvSpPr/>
            <p:nvPr/>
          </p:nvSpPr>
          <p:spPr>
            <a:xfrm>
              <a:off x="6872000" y="994325"/>
              <a:ext cx="85275" cy="190600"/>
            </a:xfrm>
            <a:custGeom>
              <a:avLst/>
              <a:gdLst/>
              <a:ahLst/>
              <a:cxnLst/>
              <a:rect l="l" t="t" r="r" b="b"/>
              <a:pathLst>
                <a:path w="3411" h="7624" fill="none" extrusionOk="0">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3"/>
            <p:cNvSpPr/>
            <p:nvPr/>
          </p:nvSpPr>
          <p:spPr>
            <a:xfrm>
              <a:off x="6736825" y="994325"/>
              <a:ext cx="85275" cy="190600"/>
            </a:xfrm>
            <a:custGeom>
              <a:avLst/>
              <a:gdLst/>
              <a:ahLst/>
              <a:cxnLst/>
              <a:rect l="l" t="t" r="r" b="b"/>
              <a:pathLst>
                <a:path w="3411" h="7624" fill="none" extrusionOk="0">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 name="Google Shape;862;p43"/>
          <p:cNvGrpSpPr/>
          <p:nvPr/>
        </p:nvGrpSpPr>
        <p:grpSpPr>
          <a:xfrm>
            <a:off x="5499604" y="2076574"/>
            <a:ext cx="215966" cy="342399"/>
            <a:chOff x="6718575" y="2318625"/>
            <a:chExt cx="256950" cy="407375"/>
          </a:xfrm>
        </p:grpSpPr>
        <p:sp>
          <p:nvSpPr>
            <p:cNvPr id="863" name="Google Shape;863;p4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43"/>
          <p:cNvGrpSpPr/>
          <p:nvPr/>
        </p:nvGrpSpPr>
        <p:grpSpPr>
          <a:xfrm>
            <a:off x="2600993" y="2703482"/>
            <a:ext cx="363369" cy="221115"/>
            <a:chOff x="3269900" y="3064500"/>
            <a:chExt cx="432325" cy="263075"/>
          </a:xfrm>
        </p:grpSpPr>
        <p:sp>
          <p:nvSpPr>
            <p:cNvPr id="872" name="Google Shape;872;p43"/>
            <p:cNvSpPr/>
            <p:nvPr/>
          </p:nvSpPr>
          <p:spPr>
            <a:xfrm>
              <a:off x="3269900" y="3064500"/>
              <a:ext cx="432325" cy="263075"/>
            </a:xfrm>
            <a:custGeom>
              <a:avLst/>
              <a:gdLst/>
              <a:ahLst/>
              <a:cxnLst/>
              <a:rect l="l" t="t" r="r" b="b"/>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3"/>
            <p:cNvSpPr/>
            <p:nvPr/>
          </p:nvSpPr>
          <p:spPr>
            <a:xfrm>
              <a:off x="3445875" y="3155825"/>
              <a:ext cx="80400" cy="80400"/>
            </a:xfrm>
            <a:custGeom>
              <a:avLst/>
              <a:gdLst/>
              <a:ahLst/>
              <a:cxnLst/>
              <a:rect l="l" t="t" r="r" b="b"/>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3"/>
            <p:cNvSpPr/>
            <p:nvPr/>
          </p:nvSpPr>
          <p:spPr>
            <a:xfrm>
              <a:off x="3381925" y="3091900"/>
              <a:ext cx="208275" cy="208275"/>
            </a:xfrm>
            <a:custGeom>
              <a:avLst/>
              <a:gdLst/>
              <a:ahLst/>
              <a:cxnLst/>
              <a:rect l="l" t="t" r="r" b="b"/>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43"/>
          <p:cNvGrpSpPr/>
          <p:nvPr/>
        </p:nvGrpSpPr>
        <p:grpSpPr>
          <a:xfrm>
            <a:off x="5475019" y="2635926"/>
            <a:ext cx="265115" cy="372594"/>
            <a:chOff x="6689325" y="2984125"/>
            <a:chExt cx="315425" cy="443300"/>
          </a:xfrm>
        </p:grpSpPr>
        <p:sp>
          <p:nvSpPr>
            <p:cNvPr id="876" name="Google Shape;876;p43"/>
            <p:cNvSpPr/>
            <p:nvPr/>
          </p:nvSpPr>
          <p:spPr>
            <a:xfrm>
              <a:off x="6689325" y="2984125"/>
              <a:ext cx="315425" cy="77975"/>
            </a:xfrm>
            <a:custGeom>
              <a:avLst/>
              <a:gdLst/>
              <a:ahLst/>
              <a:cxnLst/>
              <a:rect l="l" t="t" r="r" b="b"/>
              <a:pathLst>
                <a:path w="12617" h="3119" fill="none" extrusionOk="0">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3"/>
            <p:cNvSpPr/>
            <p:nvPr/>
          </p:nvSpPr>
          <p:spPr>
            <a:xfrm>
              <a:off x="6702125" y="3069375"/>
              <a:ext cx="289850" cy="358050"/>
            </a:xfrm>
            <a:custGeom>
              <a:avLst/>
              <a:gdLst/>
              <a:ahLst/>
              <a:cxnLst/>
              <a:rect l="l" t="t" r="r" b="b"/>
              <a:pathLst>
                <a:path w="11594" h="14322" fill="none" extrusionOk="0">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3"/>
            <p:cNvSpPr/>
            <p:nvPr/>
          </p:nvSpPr>
          <p:spPr>
            <a:xfrm>
              <a:off x="6761175" y="3117475"/>
              <a:ext cx="25" cy="261850"/>
            </a:xfrm>
            <a:custGeom>
              <a:avLst/>
              <a:gdLst/>
              <a:ahLst/>
              <a:cxnLst/>
              <a:rect l="l" t="t" r="r" b="b"/>
              <a:pathLst>
                <a:path w="1" h="10474" fill="none" extrusionOk="0">
                  <a:moveTo>
                    <a:pt x="1" y="10473"/>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3"/>
            <p:cNvSpPr/>
            <p:nvPr/>
          </p:nvSpPr>
          <p:spPr>
            <a:xfrm>
              <a:off x="6847025" y="3117475"/>
              <a:ext cx="25" cy="261850"/>
            </a:xfrm>
            <a:custGeom>
              <a:avLst/>
              <a:gdLst/>
              <a:ahLst/>
              <a:cxnLst/>
              <a:rect l="l" t="t" r="r" b="b"/>
              <a:pathLst>
                <a:path w="1" h="10474" fill="none" extrusionOk="0">
                  <a:moveTo>
                    <a:pt x="1" y="1"/>
                  </a:moveTo>
                  <a:lnTo>
                    <a:pt x="1"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3"/>
            <p:cNvSpPr/>
            <p:nvPr/>
          </p:nvSpPr>
          <p:spPr>
            <a:xfrm>
              <a:off x="6932875" y="3117475"/>
              <a:ext cx="25" cy="261850"/>
            </a:xfrm>
            <a:custGeom>
              <a:avLst/>
              <a:gdLst/>
              <a:ahLst/>
              <a:cxnLst/>
              <a:rect l="l" t="t" r="r" b="b"/>
              <a:pathLst>
                <a:path w="1" h="10474" fill="none" extrusionOk="0">
                  <a:moveTo>
                    <a:pt x="1" y="1"/>
                  </a:moveTo>
                  <a:lnTo>
                    <a:pt x="1"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 name="Google Shape;881;p43"/>
          <p:cNvGrpSpPr/>
          <p:nvPr/>
        </p:nvGrpSpPr>
        <p:grpSpPr>
          <a:xfrm>
            <a:off x="1523745" y="3730594"/>
            <a:ext cx="256416" cy="414535"/>
            <a:chOff x="1988225" y="4286525"/>
            <a:chExt cx="305075" cy="493200"/>
          </a:xfrm>
        </p:grpSpPr>
        <p:sp>
          <p:nvSpPr>
            <p:cNvPr id="882" name="Google Shape;882;p43"/>
            <p:cNvSpPr/>
            <p:nvPr/>
          </p:nvSpPr>
          <p:spPr>
            <a:xfrm>
              <a:off x="2178800" y="4519725"/>
              <a:ext cx="114500" cy="114475"/>
            </a:xfrm>
            <a:custGeom>
              <a:avLst/>
              <a:gdLst/>
              <a:ahLst/>
              <a:cxnLst/>
              <a:rect l="l" t="t" r="r" b="b"/>
              <a:pathLst>
                <a:path w="4580" h="4579" fill="none" extrusionOk="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3"/>
            <p:cNvSpPr/>
            <p:nvPr/>
          </p:nvSpPr>
          <p:spPr>
            <a:xfrm>
              <a:off x="1988225" y="4539200"/>
              <a:ext cx="156500" cy="156500"/>
            </a:xfrm>
            <a:custGeom>
              <a:avLst/>
              <a:gdLst/>
              <a:ahLst/>
              <a:cxnLst/>
              <a:rect l="l" t="t" r="r" b="b"/>
              <a:pathLst>
                <a:path w="6260" h="6260" fill="none" extrusionOk="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3"/>
            <p:cNvSpPr/>
            <p:nvPr/>
          </p:nvSpPr>
          <p:spPr>
            <a:xfrm>
              <a:off x="2042425" y="4286525"/>
              <a:ext cx="239300" cy="236250"/>
            </a:xfrm>
            <a:custGeom>
              <a:avLst/>
              <a:gdLst/>
              <a:ahLst/>
              <a:cxnLst/>
              <a:rect l="l" t="t" r="r" b="b"/>
              <a:pathLst>
                <a:path w="9572" h="9450" fill="none" extrusionOk="0">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3"/>
            <p:cNvSpPr/>
            <p:nvPr/>
          </p:nvSpPr>
          <p:spPr>
            <a:xfrm>
              <a:off x="2161750" y="4522750"/>
              <a:ext cx="25" cy="256975"/>
            </a:xfrm>
            <a:custGeom>
              <a:avLst/>
              <a:gdLst/>
              <a:ahLst/>
              <a:cxnLst/>
              <a:rect l="l" t="t" r="r" b="b"/>
              <a:pathLst>
                <a:path w="1" h="10279" fill="none" extrusionOk="0">
                  <a:moveTo>
                    <a:pt x="1" y="10279"/>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3"/>
            <p:cNvSpPr/>
            <p:nvPr/>
          </p:nvSpPr>
          <p:spPr>
            <a:xfrm>
              <a:off x="2133750" y="4377850"/>
              <a:ext cx="56050" cy="56025"/>
            </a:xfrm>
            <a:custGeom>
              <a:avLst/>
              <a:gdLst/>
              <a:ahLst/>
              <a:cxnLst/>
              <a:rect l="l" t="t" r="r" b="b"/>
              <a:pathLst>
                <a:path w="2242" h="2241" fill="none" extrusionOk="0">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3"/>
            <p:cNvSpPr/>
            <p:nvPr/>
          </p:nvSpPr>
          <p:spPr>
            <a:xfrm>
              <a:off x="2038150" y="4589125"/>
              <a:ext cx="87100" cy="87100"/>
            </a:xfrm>
            <a:custGeom>
              <a:avLst/>
              <a:gdLst/>
              <a:ahLst/>
              <a:cxnLst/>
              <a:rect l="l" t="t" r="r" b="b"/>
              <a:pathLst>
                <a:path w="3484" h="3484" fill="none" extrusionOk="0">
                  <a:moveTo>
                    <a:pt x="1" y="0"/>
                  </a:moveTo>
                  <a:lnTo>
                    <a:pt x="3483" y="348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3"/>
            <p:cNvSpPr/>
            <p:nvPr/>
          </p:nvSpPr>
          <p:spPr>
            <a:xfrm>
              <a:off x="2194025" y="4564150"/>
              <a:ext cx="54825" cy="54825"/>
            </a:xfrm>
            <a:custGeom>
              <a:avLst/>
              <a:gdLst/>
              <a:ahLst/>
              <a:cxnLst/>
              <a:rect l="l" t="t" r="r" b="b"/>
              <a:pathLst>
                <a:path w="2193" h="2193" fill="none" extrusionOk="0">
                  <a:moveTo>
                    <a:pt x="2192" y="1"/>
                  </a:moveTo>
                  <a:lnTo>
                    <a:pt x="1" y="21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43"/>
          <p:cNvGrpSpPr/>
          <p:nvPr/>
        </p:nvGrpSpPr>
        <p:grpSpPr>
          <a:xfrm>
            <a:off x="2067737" y="3759759"/>
            <a:ext cx="309640" cy="392030"/>
            <a:chOff x="2635450" y="4321225"/>
            <a:chExt cx="368400" cy="466425"/>
          </a:xfrm>
        </p:grpSpPr>
        <p:sp>
          <p:nvSpPr>
            <p:cNvPr id="890" name="Google Shape;890;p43"/>
            <p:cNvSpPr/>
            <p:nvPr/>
          </p:nvSpPr>
          <p:spPr>
            <a:xfrm>
              <a:off x="2635450" y="4653050"/>
              <a:ext cx="368400" cy="134600"/>
            </a:xfrm>
            <a:custGeom>
              <a:avLst/>
              <a:gdLst/>
              <a:ahLst/>
              <a:cxnLst/>
              <a:rect l="l" t="t" r="r" b="b"/>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3"/>
            <p:cNvSpPr/>
            <p:nvPr/>
          </p:nvSpPr>
          <p:spPr>
            <a:xfrm>
              <a:off x="2819350" y="4321225"/>
              <a:ext cx="25" cy="347075"/>
            </a:xfrm>
            <a:custGeom>
              <a:avLst/>
              <a:gdLst/>
              <a:ahLst/>
              <a:cxnLst/>
              <a:rect l="l" t="t" r="r" b="b"/>
              <a:pathLst>
                <a:path w="1" h="13883" fill="none" extrusionOk="0">
                  <a:moveTo>
                    <a:pt x="0" y="13883"/>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3"/>
            <p:cNvSpPr/>
            <p:nvPr/>
          </p:nvSpPr>
          <p:spPr>
            <a:xfrm>
              <a:off x="2835175" y="4328525"/>
              <a:ext cx="114475" cy="114500"/>
            </a:xfrm>
            <a:custGeom>
              <a:avLst/>
              <a:gdLst/>
              <a:ahLst/>
              <a:cxnLst/>
              <a:rect l="l" t="t" r="r" b="b"/>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3"/>
            <p:cNvSpPr/>
            <p:nvPr/>
          </p:nvSpPr>
          <p:spPr>
            <a:xfrm>
              <a:off x="2850400" y="4372975"/>
              <a:ext cx="54825" cy="54825"/>
            </a:xfrm>
            <a:custGeom>
              <a:avLst/>
              <a:gdLst/>
              <a:ahLst/>
              <a:cxnLst/>
              <a:rect l="l" t="t" r="r" b="b"/>
              <a:pathLst>
                <a:path w="2193" h="2193" fill="none" extrusionOk="0">
                  <a:moveTo>
                    <a:pt x="2192" y="0"/>
                  </a:moveTo>
                  <a:lnTo>
                    <a:pt x="0" y="219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3"/>
            <p:cNvSpPr/>
            <p:nvPr/>
          </p:nvSpPr>
          <p:spPr>
            <a:xfrm>
              <a:off x="2646425" y="4429600"/>
              <a:ext cx="156500" cy="156500"/>
            </a:xfrm>
            <a:custGeom>
              <a:avLst/>
              <a:gdLst/>
              <a:ahLst/>
              <a:cxnLst/>
              <a:rect l="l" t="t" r="r" b="b"/>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3"/>
            <p:cNvSpPr/>
            <p:nvPr/>
          </p:nvSpPr>
          <p:spPr>
            <a:xfrm>
              <a:off x="2696350" y="4479525"/>
              <a:ext cx="87100" cy="87100"/>
            </a:xfrm>
            <a:custGeom>
              <a:avLst/>
              <a:gdLst/>
              <a:ahLst/>
              <a:cxnLst/>
              <a:rect l="l" t="t" r="r" b="b"/>
              <a:pathLst>
                <a:path w="3484" h="3484" fill="none" extrusionOk="0">
                  <a:moveTo>
                    <a:pt x="0" y="1"/>
                  </a:moveTo>
                  <a:lnTo>
                    <a:pt x="3483" y="348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 name="Google Shape;896;p43"/>
          <p:cNvGrpSpPr/>
          <p:nvPr/>
        </p:nvGrpSpPr>
        <p:grpSpPr>
          <a:xfrm>
            <a:off x="5436146" y="3750030"/>
            <a:ext cx="342882" cy="383835"/>
            <a:chOff x="6643075" y="4309650"/>
            <a:chExt cx="407950" cy="456675"/>
          </a:xfrm>
        </p:grpSpPr>
        <p:sp>
          <p:nvSpPr>
            <p:cNvPr id="897" name="Google Shape;897;p43"/>
            <p:cNvSpPr/>
            <p:nvPr/>
          </p:nvSpPr>
          <p:spPr>
            <a:xfrm>
              <a:off x="6643075" y="4698125"/>
              <a:ext cx="407950" cy="14625"/>
            </a:xfrm>
            <a:custGeom>
              <a:avLst/>
              <a:gdLst/>
              <a:ahLst/>
              <a:cxnLst/>
              <a:rect l="l" t="t" r="r" b="b"/>
              <a:pathLst>
                <a:path w="16318" h="585" fill="none" extrusionOk="0">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3"/>
            <p:cNvSpPr/>
            <p:nvPr/>
          </p:nvSpPr>
          <p:spPr>
            <a:xfrm>
              <a:off x="6643075" y="4727350"/>
              <a:ext cx="407950" cy="14625"/>
            </a:xfrm>
            <a:custGeom>
              <a:avLst/>
              <a:gdLst/>
              <a:ahLst/>
              <a:cxnLst/>
              <a:rect l="l" t="t" r="r" b="b"/>
              <a:pathLst>
                <a:path w="16318" h="585" fill="none" extrusionOk="0">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6643075" y="4751700"/>
              <a:ext cx="407950" cy="14625"/>
            </a:xfrm>
            <a:custGeom>
              <a:avLst/>
              <a:gdLst/>
              <a:ahLst/>
              <a:cxnLst/>
              <a:rect l="l" t="t" r="r" b="b"/>
              <a:pathLst>
                <a:path w="16318" h="585" fill="none" extrusionOk="0">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3"/>
            <p:cNvSpPr/>
            <p:nvPr/>
          </p:nvSpPr>
          <p:spPr>
            <a:xfrm>
              <a:off x="6672900" y="4309650"/>
              <a:ext cx="348900" cy="376300"/>
            </a:xfrm>
            <a:custGeom>
              <a:avLst/>
              <a:gdLst/>
              <a:ahLst/>
              <a:cxnLst/>
              <a:rect l="l" t="t" r="r" b="b"/>
              <a:pathLst>
                <a:path w="13956" h="15052" fill="none" extrusionOk="0">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6805625" y="4452725"/>
              <a:ext cx="15850" cy="28050"/>
            </a:xfrm>
            <a:custGeom>
              <a:avLst/>
              <a:gdLst/>
              <a:ahLst/>
              <a:cxnLst/>
              <a:rect l="l" t="t" r="r" b="b"/>
              <a:pathLst>
                <a:path w="634" h="1122" fill="none" extrusionOk="0">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6872600" y="4452725"/>
              <a:ext cx="15875" cy="28050"/>
            </a:xfrm>
            <a:custGeom>
              <a:avLst/>
              <a:gdLst/>
              <a:ahLst/>
              <a:cxnLst/>
              <a:rect l="l" t="t" r="r" b="b"/>
              <a:pathLst>
                <a:path w="635" h="1122" fill="none" extrusionOk="0">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a:off x="6709425" y="4414975"/>
              <a:ext cx="275250" cy="54825"/>
            </a:xfrm>
            <a:custGeom>
              <a:avLst/>
              <a:gdLst/>
              <a:ahLst/>
              <a:cxnLst/>
              <a:rect l="l" t="t" r="r" b="b"/>
              <a:pathLst>
                <a:path w="11010" h="2193" fill="none" extrusionOk="0">
                  <a:moveTo>
                    <a:pt x="11009" y="2193"/>
                  </a:moveTo>
                  <a:lnTo>
                    <a:pt x="5505" y="1"/>
                  </a:lnTo>
                  <a:lnTo>
                    <a:pt x="1" y="21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3"/>
            <p:cNvSpPr/>
            <p:nvPr/>
          </p:nvSpPr>
          <p:spPr>
            <a:xfrm>
              <a:off x="6733175" y="4382725"/>
              <a:ext cx="227750" cy="37150"/>
            </a:xfrm>
            <a:custGeom>
              <a:avLst/>
              <a:gdLst/>
              <a:ahLst/>
              <a:cxnLst/>
              <a:rect l="l" t="t" r="r" b="b"/>
              <a:pathLst>
                <a:path w="9110" h="1486" fill="none" extrusionOk="0">
                  <a:moveTo>
                    <a:pt x="1" y="1486"/>
                  </a:moveTo>
                  <a:lnTo>
                    <a:pt x="1681" y="1486"/>
                  </a:lnTo>
                  <a:lnTo>
                    <a:pt x="1681" y="0"/>
                  </a:lnTo>
                  <a:lnTo>
                    <a:pt x="4555" y="0"/>
                  </a:lnTo>
                  <a:lnTo>
                    <a:pt x="7429" y="0"/>
                  </a:lnTo>
                  <a:lnTo>
                    <a:pt x="7429" y="1486"/>
                  </a:lnTo>
                  <a:lnTo>
                    <a:pt x="9109" y="148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p:cNvSpPr/>
            <p:nvPr/>
          </p:nvSpPr>
          <p:spPr>
            <a:xfrm>
              <a:off x="6847025" y="4414975"/>
              <a:ext cx="25" cy="145550"/>
            </a:xfrm>
            <a:custGeom>
              <a:avLst/>
              <a:gdLst/>
              <a:ahLst/>
              <a:cxnLst/>
              <a:rect l="l" t="t" r="r" b="b"/>
              <a:pathLst>
                <a:path w="1" h="5822" fill="none" extrusionOk="0">
                  <a:moveTo>
                    <a:pt x="1" y="1"/>
                  </a:moveTo>
                  <a:lnTo>
                    <a:pt x="1" y="582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43"/>
          <p:cNvGrpSpPr/>
          <p:nvPr/>
        </p:nvGrpSpPr>
        <p:grpSpPr>
          <a:xfrm>
            <a:off x="4251419" y="4291984"/>
            <a:ext cx="452420" cy="433992"/>
            <a:chOff x="5233525" y="4954450"/>
            <a:chExt cx="538275" cy="516350"/>
          </a:xfrm>
        </p:grpSpPr>
        <p:sp>
          <p:nvSpPr>
            <p:cNvPr id="907" name="Google Shape;907;p43"/>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3"/>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3"/>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3"/>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3"/>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3"/>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43"/>
          <p:cNvGrpSpPr/>
          <p:nvPr/>
        </p:nvGrpSpPr>
        <p:grpSpPr>
          <a:xfrm>
            <a:off x="3682338" y="4299654"/>
            <a:ext cx="460615" cy="418653"/>
            <a:chOff x="4556450" y="4963575"/>
            <a:chExt cx="548025" cy="498100"/>
          </a:xfrm>
        </p:grpSpPr>
        <p:sp>
          <p:nvSpPr>
            <p:cNvPr id="919" name="Google Shape;919;p43"/>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3"/>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3"/>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3"/>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43"/>
          <p:cNvGrpSpPr/>
          <p:nvPr/>
        </p:nvGrpSpPr>
        <p:grpSpPr>
          <a:xfrm>
            <a:off x="299620" y="4390239"/>
            <a:ext cx="445255" cy="246182"/>
            <a:chOff x="531800" y="5071350"/>
            <a:chExt cx="529750" cy="292900"/>
          </a:xfrm>
        </p:grpSpPr>
        <p:sp>
          <p:nvSpPr>
            <p:cNvPr id="925" name="Google Shape;925;p43"/>
            <p:cNvSpPr/>
            <p:nvPr/>
          </p:nvSpPr>
          <p:spPr>
            <a:xfrm>
              <a:off x="632875"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p:nvPr/>
          </p:nvSpPr>
          <p:spPr>
            <a:xfrm>
              <a:off x="886175"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3"/>
            <p:cNvSpPr/>
            <p:nvPr/>
          </p:nvSpPr>
          <p:spPr>
            <a:xfrm>
              <a:off x="531800"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3"/>
            <p:cNvSpPr/>
            <p:nvPr/>
          </p:nvSpPr>
          <p:spPr>
            <a:xfrm>
              <a:off x="859375"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3"/>
            <p:cNvSpPr/>
            <p:nvPr/>
          </p:nvSpPr>
          <p:spPr>
            <a:xfrm>
              <a:off x="676100" y="5071350"/>
              <a:ext cx="86500" cy="7325"/>
            </a:xfrm>
            <a:custGeom>
              <a:avLst/>
              <a:gdLst/>
              <a:ahLst/>
              <a:cxnLst/>
              <a:rect l="l" t="t" r="r" b="b"/>
              <a:pathLst>
                <a:path w="3460" h="293" fill="none" extrusionOk="0">
                  <a:moveTo>
                    <a:pt x="1" y="1"/>
                  </a:moveTo>
                  <a:lnTo>
                    <a:pt x="3459" y="2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3"/>
            <p:cNvSpPr/>
            <p:nvPr/>
          </p:nvSpPr>
          <p:spPr>
            <a:xfrm>
              <a:off x="941575"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3"/>
            <p:cNvSpPr/>
            <p:nvPr/>
          </p:nvSpPr>
          <p:spPr>
            <a:xfrm>
              <a:off x="614600"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3"/>
          <p:cNvGrpSpPr/>
          <p:nvPr/>
        </p:nvGrpSpPr>
        <p:grpSpPr>
          <a:xfrm>
            <a:off x="7243894" y="1803400"/>
            <a:ext cx="433992" cy="422729"/>
            <a:chOff x="5916675" y="927975"/>
            <a:chExt cx="516350" cy="502950"/>
          </a:xfrm>
        </p:grpSpPr>
        <p:sp>
          <p:nvSpPr>
            <p:cNvPr id="933" name="Google Shape;933;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38100"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38100"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43"/>
          <p:cNvGrpSpPr/>
          <p:nvPr/>
        </p:nvGrpSpPr>
        <p:grpSpPr>
          <a:xfrm>
            <a:off x="6359914" y="2509302"/>
            <a:ext cx="1079481" cy="1051467"/>
            <a:chOff x="5916675" y="927975"/>
            <a:chExt cx="516350" cy="502950"/>
          </a:xfrm>
        </p:grpSpPr>
        <p:sp>
          <p:nvSpPr>
            <p:cNvPr id="936" name="Google Shape;936;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solidFill>
              <a:srgbClr val="FF0000"/>
            </a:solidFill>
            <a:ln w="9525" cap="rnd" cmpd="sng">
              <a:solidFill>
                <a:srgbClr val="FFFF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solidFill>
              <a:srgbClr val="FF0000"/>
            </a:solidFill>
            <a:ln w="9525" cap="rnd" cmpd="sng">
              <a:solidFill>
                <a:srgbClr val="FFFF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43"/>
          <p:cNvGrpSpPr/>
          <p:nvPr/>
        </p:nvGrpSpPr>
        <p:grpSpPr>
          <a:xfrm>
            <a:off x="6360057" y="1803400"/>
            <a:ext cx="433992" cy="422729"/>
            <a:chOff x="5916675" y="927975"/>
            <a:chExt cx="516350" cy="502950"/>
          </a:xfrm>
        </p:grpSpPr>
        <p:sp>
          <p:nvSpPr>
            <p:cNvPr id="939" name="Google Shape;939;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1" name="Google Shape;941;p43"/>
          <p:cNvSpPr/>
          <p:nvPr/>
        </p:nvSpPr>
        <p:spPr>
          <a:xfrm>
            <a:off x="7436055" y="20397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3"/>
          <p:cNvSpPr/>
          <p:nvPr/>
        </p:nvSpPr>
        <p:spPr>
          <a:xfrm>
            <a:off x="6552218" y="20397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3"/>
          <p:cNvSpPr/>
          <p:nvPr/>
        </p:nvSpPr>
        <p:spPr>
          <a:xfrm>
            <a:off x="6837753" y="3097315"/>
            <a:ext cx="1000561" cy="565194"/>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9525" cap="rnd" cmpd="sng">
            <a:solidFill>
              <a:srgbClr val="FFFF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44"/>
          <p:cNvSpPr txBox="1"/>
          <p:nvPr/>
        </p:nvSpPr>
        <p:spPr>
          <a:xfrm>
            <a:off x="2087650" y="914275"/>
            <a:ext cx="6676800" cy="13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FFFFFF"/>
                </a:solidFill>
                <a:latin typeface="Nunito Sans"/>
                <a:ea typeface="Nunito Sans"/>
                <a:cs typeface="Nunito Sans"/>
                <a:sym typeface="Nunito Sans"/>
              </a:rPr>
              <a:t>Now you can use any emoji as an icon!</a:t>
            </a:r>
            <a:endParaRPr>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r>
              <a:rPr lang="en">
                <a:solidFill>
                  <a:srgbClr val="FFFFFF"/>
                </a:solidFill>
                <a:latin typeface="Nunito Sans"/>
                <a:ea typeface="Nunito Sans"/>
                <a:cs typeface="Nunito Sans"/>
                <a:sym typeface="Nunito Sans"/>
              </a:rPr>
              <a:t>And of course it resizes without losing quality and you can change the color.</a:t>
            </a: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r>
              <a:rPr lang="en">
                <a:solidFill>
                  <a:srgbClr val="FFFFFF"/>
                </a:solidFill>
                <a:latin typeface="Nunito Sans"/>
                <a:ea typeface="Nunito Sans"/>
                <a:cs typeface="Nunito Sans"/>
                <a:sym typeface="Nunito Sans"/>
              </a:rPr>
              <a:t>How? Follow Google instructions </a:t>
            </a:r>
            <a:r>
              <a:rPr lang="en" u="sng">
                <a:solidFill>
                  <a:srgbClr val="FFFFFF"/>
                </a:solidFill>
                <a:latin typeface="Nunito Sans"/>
                <a:ea typeface="Nunito Sans"/>
                <a:cs typeface="Nunito Sans"/>
                <a:sym typeface="Nunito Sans"/>
                <a:hlinkClick r:id="rId3"/>
              </a:rPr>
              <a:t>https://twitter.com/googledocs/status/730087240156643328</a:t>
            </a: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p:txBody>
      </p:sp>
      <p:sp>
        <p:nvSpPr>
          <p:cNvPr id="950" name="Google Shape;950;p44"/>
          <p:cNvSpPr txBox="1"/>
          <p:nvPr/>
        </p:nvSpPr>
        <p:spPr>
          <a:xfrm>
            <a:off x="731900" y="2374250"/>
            <a:ext cx="7327500" cy="257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a:solidFill>
                  <a:srgbClr val="FFFFFF"/>
                </a:solidFill>
                <a:latin typeface="Nunito Sans"/>
                <a:ea typeface="Nunito Sans"/>
                <a:cs typeface="Nunito Sans"/>
                <a:sym typeface="Nunito Sans"/>
              </a:rPr>
              <a:t>✋👆👉👍👤👦👧👨👩👪💃🏃💑❤😂😉😋😒😭👶😸🐟🍒🍔💣📌📖🔨🎃🎈🎨🏈🏰🌏🔌🔑</a:t>
            </a:r>
            <a:r>
              <a:rPr lang="en" sz="2400">
                <a:solidFill>
                  <a:srgbClr val="FFFFFF"/>
                </a:solidFill>
                <a:highlight>
                  <a:srgbClr val="ED0036"/>
                </a:highlight>
                <a:latin typeface="Nunito Sans"/>
                <a:ea typeface="Nunito Sans"/>
                <a:cs typeface="Nunito Sans"/>
                <a:sym typeface="Nunito Sans"/>
              </a:rPr>
              <a:t> and many more...</a:t>
            </a:r>
            <a:endParaRPr sz="2400">
              <a:solidFill>
                <a:srgbClr val="FFFFFF"/>
              </a:solidFill>
              <a:highlight>
                <a:srgbClr val="ED0036"/>
              </a:highlight>
              <a:latin typeface="Nunito Sans"/>
              <a:ea typeface="Nunito Sans"/>
              <a:cs typeface="Nunito Sans"/>
              <a:sym typeface="Nunito Sans"/>
            </a:endParaRPr>
          </a:p>
        </p:txBody>
      </p:sp>
      <p:sp>
        <p:nvSpPr>
          <p:cNvPr id="951" name="Google Shape;951;p44"/>
          <p:cNvSpPr txBox="1"/>
          <p:nvPr/>
        </p:nvSpPr>
        <p:spPr>
          <a:xfrm>
            <a:off x="572775" y="856414"/>
            <a:ext cx="1440600" cy="129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9600">
                <a:solidFill>
                  <a:srgbClr val="FFFF00"/>
                </a:solidFill>
              </a:rPr>
              <a:t>😉</a:t>
            </a:r>
            <a:endParaRPr sz="9600">
              <a:solidFill>
                <a:srgbClr val="FFFF00"/>
              </a:solidFill>
            </a:endParaRPr>
          </a:p>
        </p:txBody>
      </p:sp>
      <p:sp>
        <p:nvSpPr>
          <p:cNvPr id="952" name="Google Shape;952;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62</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8000" t="-15000" r="-19000" b="-1000"/>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93692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solidFill>
                  <a:srgbClr val="666666"/>
                </a:solidFill>
              </a:rPr>
              <a:t>2.</a:t>
            </a:r>
            <a:endParaRPr sz="4800" b="1" dirty="0">
              <a:solidFill>
                <a:srgbClr val="666666"/>
              </a:solidFill>
            </a:endParaRPr>
          </a:p>
          <a:p>
            <a:pPr marL="0" lvl="0" indent="0" algn="l" rtl="0">
              <a:spcBef>
                <a:spcPts val="0"/>
              </a:spcBef>
              <a:spcAft>
                <a:spcPts val="0"/>
              </a:spcAft>
              <a:buNone/>
            </a:pPr>
            <a:r>
              <a:rPr lang="it-IT" dirty="0">
                <a:solidFill>
                  <a:srgbClr val="666666"/>
                </a:solidFill>
              </a:rPr>
              <a:t>Goal of the project &amp; dataset</a:t>
            </a:r>
            <a:endParaRPr dirty="0">
              <a:solidFill>
                <a:srgbClr val="666666"/>
              </a:solidFill>
            </a:endParaRPr>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FFFFFF"/>
                </a:solidFill>
                <a:effectLst/>
                <a:uLnTx/>
                <a:uFillTx/>
                <a:latin typeface="Nunito Sans"/>
                <a:sym typeface="Nunito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sz="1000" b="0" i="0" u="none" strike="noStrike" kern="0" cap="none" spc="0" normalizeH="0" baseline="0" noProof="0">
              <a:ln>
                <a:noFill/>
              </a:ln>
              <a:solidFill>
                <a:srgbClr val="FFFFFF"/>
              </a:solidFill>
              <a:effectLst/>
              <a:uLnTx/>
              <a:uFillTx/>
              <a:latin typeface="Nunito Sans"/>
              <a:sym typeface="Nunito Sans"/>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4"/>
          <a:stretch>
            <a:fillRect/>
          </a:stretch>
        </p:blipFill>
        <p:spPr>
          <a:xfrm>
            <a:off x="-5328" y="5067"/>
            <a:ext cx="564856" cy="558266"/>
          </a:xfrm>
          <a:prstGeom prst="rect">
            <a:avLst/>
          </a:prstGeom>
        </p:spPr>
      </p:pic>
    </p:spTree>
    <p:extLst>
      <p:ext uri="{BB962C8B-B14F-4D97-AF65-F5344CB8AC3E}">
        <p14:creationId xmlns:p14="http://schemas.microsoft.com/office/powerpoint/2010/main" val="4271086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247"/>
        <p:cNvGrpSpPr/>
        <p:nvPr/>
      </p:nvGrpSpPr>
      <p:grpSpPr>
        <a:xfrm>
          <a:off x="0" y="0"/>
          <a:ext cx="0" cy="0"/>
          <a:chOff x="0" y="0"/>
          <a:chExt cx="0" cy="0"/>
        </a:xfrm>
      </p:grpSpPr>
      <p:sp>
        <p:nvSpPr>
          <p:cNvPr id="249" name="Google Shape;249;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grpSp>
        <p:nvGrpSpPr>
          <p:cNvPr id="250" name="Google Shape;250;p28"/>
          <p:cNvGrpSpPr/>
          <p:nvPr/>
        </p:nvGrpSpPr>
        <p:grpSpPr>
          <a:xfrm>
            <a:off x="4417995" y="493101"/>
            <a:ext cx="4271950" cy="4256750"/>
            <a:chOff x="3618600" y="537100"/>
            <a:chExt cx="4271950" cy="4256750"/>
          </a:xfrm>
        </p:grpSpPr>
        <p:sp>
          <p:nvSpPr>
            <p:cNvPr id="251" name="Google Shape;251;p28"/>
            <p:cNvSpPr/>
            <p:nvPr/>
          </p:nvSpPr>
          <p:spPr>
            <a:xfrm>
              <a:off x="3618600" y="537100"/>
              <a:ext cx="1906800" cy="1906800"/>
            </a:xfrm>
            <a:prstGeom prst="ellipse">
              <a:avLst/>
            </a:prstGeom>
            <a:solidFill>
              <a:srgbClr val="4E86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bg2">
                      <a:lumMod val="20000"/>
                      <a:lumOff val="80000"/>
                    </a:schemeClr>
                  </a:solidFill>
                  <a:latin typeface="Nunito Sans"/>
                  <a:sym typeface="Nunito Sans"/>
                </a:rPr>
                <a:t>MATLAB</a:t>
              </a:r>
              <a:r>
                <a:rPr lang="en" sz="1000" dirty="0">
                  <a:solidFill>
                    <a:srgbClr val="FFFFFF"/>
                  </a:solidFill>
                  <a:latin typeface="Nunito Sans"/>
                  <a:ea typeface="Nunito Sans"/>
                  <a:cs typeface="Nunito Sans"/>
                  <a:sym typeface="Nunito Sans"/>
                </a:rPr>
                <a:t> </a:t>
              </a:r>
              <a:endParaRPr lang="it-IT" sz="1000" dirty="0">
                <a:solidFill>
                  <a:srgbClr val="FFFFFF"/>
                </a:solidFill>
                <a:latin typeface="Nunito Sans"/>
                <a:ea typeface="Nunito Sans"/>
                <a:cs typeface="Nunito Sans"/>
                <a:sym typeface="Nunito Sans"/>
              </a:endParaRPr>
            </a:p>
          </p:txBody>
        </p:sp>
        <p:sp>
          <p:nvSpPr>
            <p:cNvPr id="252" name="Google Shape;252;p28"/>
            <p:cNvSpPr/>
            <p:nvPr/>
          </p:nvSpPr>
          <p:spPr>
            <a:xfrm>
              <a:off x="5983750" y="537300"/>
              <a:ext cx="1906800" cy="1906800"/>
            </a:xfrm>
            <a:prstGeom prst="ellipse">
              <a:avLst/>
            </a:prstGeom>
            <a:solidFill>
              <a:srgbClr val="FFF32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b="1" dirty="0">
                  <a:solidFill>
                    <a:srgbClr val="666666"/>
                  </a:solidFill>
                  <a:latin typeface="Nunito Sans"/>
                  <a:sym typeface="Nunito Sans"/>
                </a:rPr>
                <a:t>KNIME</a:t>
              </a:r>
              <a:endParaRPr sz="1000" b="1" dirty="0">
                <a:solidFill>
                  <a:srgbClr val="FFFFFF"/>
                </a:solidFill>
                <a:latin typeface="Nunito Sans"/>
                <a:ea typeface="Nunito Sans"/>
                <a:cs typeface="Nunito Sans"/>
                <a:sym typeface="Nunito Sans"/>
              </a:endParaRPr>
            </a:p>
          </p:txBody>
        </p:sp>
        <p:sp>
          <p:nvSpPr>
            <p:cNvPr id="253" name="Google Shape;253;p28"/>
            <p:cNvSpPr/>
            <p:nvPr/>
          </p:nvSpPr>
          <p:spPr>
            <a:xfrm>
              <a:off x="3618600" y="2887050"/>
              <a:ext cx="1906800" cy="1906800"/>
            </a:xfrm>
            <a:prstGeom prst="ellipse">
              <a:avLst/>
            </a:prstGeom>
            <a:solidFill>
              <a:srgbClr val="EEA61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IT" sz="1000" b="1" dirty="0">
                  <a:solidFill>
                    <a:srgbClr val="666666"/>
                  </a:solidFill>
                  <a:latin typeface="Nunito Sans"/>
                  <a:sym typeface="Nunito Sans"/>
                </a:rPr>
                <a:t>R</a:t>
              </a:r>
              <a:endParaRPr sz="1000" b="1" dirty="0">
                <a:solidFill>
                  <a:srgbClr val="FFFFFF"/>
                </a:solidFill>
                <a:latin typeface="Nunito Sans"/>
                <a:ea typeface="Nunito Sans"/>
                <a:cs typeface="Nunito Sans"/>
                <a:sym typeface="Nunito Sans"/>
              </a:endParaRPr>
            </a:p>
          </p:txBody>
        </p:sp>
        <p:sp>
          <p:nvSpPr>
            <p:cNvPr id="254" name="Google Shape;254;p28"/>
            <p:cNvSpPr/>
            <p:nvPr/>
          </p:nvSpPr>
          <p:spPr>
            <a:xfrm>
              <a:off x="5983750" y="2887050"/>
              <a:ext cx="1906800" cy="1906800"/>
            </a:xfrm>
            <a:prstGeom prst="ellipse">
              <a:avLst/>
            </a:prstGeom>
            <a:solidFill>
              <a:srgbClr val="ED003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dirty="0">
                  <a:solidFill>
                    <a:schemeClr val="bg2">
                      <a:lumMod val="20000"/>
                      <a:lumOff val="80000"/>
                    </a:schemeClr>
                  </a:solidFill>
                  <a:latin typeface="Nunito Sans"/>
                  <a:ea typeface="Nunito Sans"/>
                  <a:cs typeface="Nunito Sans"/>
                  <a:sym typeface="Nunito Sans"/>
                </a:rPr>
                <a:t>RADIOMICS</a:t>
              </a:r>
              <a:endParaRPr sz="1100" b="1" dirty="0">
                <a:solidFill>
                  <a:schemeClr val="bg2">
                    <a:lumMod val="20000"/>
                    <a:lumOff val="80000"/>
                  </a:schemeClr>
                </a:solidFill>
                <a:latin typeface="Nunito Sans"/>
                <a:ea typeface="Nunito Sans"/>
                <a:cs typeface="Nunito Sans"/>
                <a:sym typeface="Nunito Sans"/>
              </a:endParaRPr>
            </a:p>
          </p:txBody>
        </p:sp>
      </p:grpSp>
      <p:sp>
        <p:nvSpPr>
          <p:cNvPr id="255" name="Google Shape;255;p28"/>
          <p:cNvSpPr/>
          <p:nvPr/>
        </p:nvSpPr>
        <p:spPr>
          <a:xfrm>
            <a:off x="5500570" y="1568176"/>
            <a:ext cx="2106600" cy="2106600"/>
          </a:xfrm>
          <a:prstGeom prst="ellipse">
            <a:avLst/>
          </a:prstGeom>
          <a:solidFill>
            <a:srgbClr val="FFFFFF"/>
          </a:solidFill>
          <a:ln>
            <a:solidFill>
              <a:srgbClr val="666666"/>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it-IT" sz="1200" b="1" i="1" dirty="0">
                <a:solidFill>
                  <a:srgbClr val="666666"/>
                </a:solidFill>
                <a:latin typeface="Nunito Sans"/>
                <a:ea typeface="Nunito Sans"/>
                <a:cs typeface="Nunito Sans"/>
                <a:sym typeface="Nunito Sans"/>
              </a:rPr>
              <a:t>PREDICTIVE MODEL</a:t>
            </a:r>
            <a:endParaRPr sz="1200" b="1" i="1" dirty="0">
              <a:solidFill>
                <a:srgbClr val="666666"/>
              </a:solidFill>
              <a:latin typeface="Nunito Sans"/>
              <a:ea typeface="Nunito Sans"/>
              <a:cs typeface="Nunito Sans"/>
              <a:sym typeface="Nunito Sans"/>
            </a:endParaRPr>
          </a:p>
        </p:txBody>
      </p:sp>
      <p:sp>
        <p:nvSpPr>
          <p:cNvPr id="256" name="Google Shape;256;p28"/>
          <p:cNvSpPr/>
          <p:nvPr/>
        </p:nvSpPr>
        <p:spPr>
          <a:xfrm>
            <a:off x="5639445" y="1701301"/>
            <a:ext cx="1829100" cy="1829100"/>
          </a:xfrm>
          <a:prstGeom prst="donut">
            <a:avLst>
              <a:gd name="adj" fmla="val 11468"/>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 name="Immagine 60">
            <a:extLst>
              <a:ext uri="{FF2B5EF4-FFF2-40B4-BE49-F238E27FC236}">
                <a16:creationId xmlns:a16="http://schemas.microsoft.com/office/drawing/2014/main" id="{E13380DF-0976-3C4A-9DDA-C56E5DC8B3E4}"/>
              </a:ext>
            </a:extLst>
          </p:cNvPr>
          <p:cNvPicPr>
            <a:picLocks noChangeAspect="1"/>
          </p:cNvPicPr>
          <p:nvPr/>
        </p:nvPicPr>
        <p:blipFill>
          <a:blip r:embed="rId3"/>
          <a:stretch>
            <a:fillRect/>
          </a:stretch>
        </p:blipFill>
        <p:spPr>
          <a:xfrm>
            <a:off x="0" y="0"/>
            <a:ext cx="564856" cy="558266"/>
          </a:xfrm>
          <a:prstGeom prst="rect">
            <a:avLst/>
          </a:prstGeom>
        </p:spPr>
      </p:pic>
      <p:sp>
        <p:nvSpPr>
          <p:cNvPr id="62" name="Google Shape;137;p20">
            <a:extLst>
              <a:ext uri="{FF2B5EF4-FFF2-40B4-BE49-F238E27FC236}">
                <a16:creationId xmlns:a16="http://schemas.microsoft.com/office/drawing/2014/main" id="{6293AEC4-5B0E-D245-AC16-830BBABEF182}"/>
              </a:ext>
            </a:extLst>
          </p:cNvPr>
          <p:cNvSpPr txBox="1">
            <a:spLocks/>
          </p:cNvSpPr>
          <p:nvPr/>
        </p:nvSpPr>
        <p:spPr>
          <a:xfrm>
            <a:off x="211757" y="779646"/>
            <a:ext cx="4067614" cy="38501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Goal of the project</a:t>
            </a:r>
          </a:p>
          <a:p>
            <a:pPr marL="0" indent="0">
              <a:spcBef>
                <a:spcPts val="0"/>
              </a:spcBef>
              <a:buNone/>
            </a:pPr>
            <a:endParaRPr lang="en" sz="2000" i="0" dirty="0">
              <a:solidFill>
                <a:srgbClr val="666666"/>
              </a:solidFill>
              <a:effectLst/>
            </a:endParaRPr>
          </a:p>
          <a:p>
            <a:pPr marL="127000" indent="0">
              <a:buNone/>
            </a:pPr>
            <a:r>
              <a:rPr lang="en" dirty="0">
                <a:solidFill>
                  <a:srgbClr val="666666"/>
                </a:solidFill>
              </a:rPr>
              <a:t>The goal of the project is t</a:t>
            </a:r>
            <a:r>
              <a:rPr lang="it-IT" dirty="0">
                <a:solidFill>
                  <a:srgbClr val="666666"/>
                </a:solidFill>
              </a:rPr>
              <a:t>he</a:t>
            </a:r>
            <a:r>
              <a:rPr lang="en" dirty="0">
                <a:solidFill>
                  <a:srgbClr val="666666"/>
                </a:solidFill>
              </a:rPr>
              <a:t> creat</a:t>
            </a:r>
            <a:r>
              <a:rPr lang="it-IT" dirty="0" err="1">
                <a:solidFill>
                  <a:srgbClr val="666666"/>
                </a:solidFill>
              </a:rPr>
              <a:t>ion</a:t>
            </a:r>
            <a:r>
              <a:rPr lang="it-IT" dirty="0">
                <a:solidFill>
                  <a:srgbClr val="666666"/>
                </a:solidFill>
              </a:rPr>
              <a:t> </a:t>
            </a:r>
            <a:br>
              <a:rPr lang="it-IT" dirty="0">
                <a:solidFill>
                  <a:srgbClr val="666666"/>
                </a:solidFill>
              </a:rPr>
            </a:br>
            <a:r>
              <a:rPr lang="it-IT" dirty="0">
                <a:solidFill>
                  <a:srgbClr val="666666"/>
                </a:solidFill>
              </a:rPr>
              <a:t>of a</a:t>
            </a:r>
            <a:r>
              <a:rPr lang="en" dirty="0">
                <a:solidFill>
                  <a:srgbClr val="666666"/>
                </a:solidFill>
              </a:rPr>
              <a:t> predictive model </a:t>
            </a:r>
            <a:r>
              <a:rPr lang="it-IT" dirty="0" err="1">
                <a:solidFill>
                  <a:srgbClr val="666666"/>
                </a:solidFill>
              </a:rPr>
              <a:t>cap</a:t>
            </a:r>
            <a:r>
              <a:rPr lang="en" dirty="0">
                <a:solidFill>
                  <a:srgbClr val="666666"/>
                </a:solidFill>
              </a:rPr>
              <a:t>able to classify heterogeneous and homogeneous tumour lesions.</a:t>
            </a:r>
            <a:br>
              <a:rPr lang="en" dirty="0">
                <a:solidFill>
                  <a:srgbClr val="666666"/>
                </a:solidFill>
              </a:rPr>
            </a:br>
            <a:endParaRPr lang="en" dirty="0">
              <a:solidFill>
                <a:srgbClr val="666666"/>
              </a:solidFill>
            </a:endParaRPr>
          </a:p>
          <a:p>
            <a:pPr marL="127000" indent="0">
              <a:buNone/>
            </a:pPr>
            <a:r>
              <a:rPr lang="it-IT" dirty="0" err="1">
                <a:solidFill>
                  <a:srgbClr val="666666"/>
                </a:solidFill>
              </a:rPr>
              <a:t>We</a:t>
            </a:r>
            <a:r>
              <a:rPr lang="it-IT" dirty="0">
                <a:solidFill>
                  <a:srgbClr val="666666"/>
                </a:solidFill>
              </a:rPr>
              <a:t> </a:t>
            </a:r>
            <a:r>
              <a:rPr lang="it-IT" dirty="0" err="1">
                <a:solidFill>
                  <a:srgbClr val="666666"/>
                </a:solidFill>
              </a:rPr>
              <a:t>have</a:t>
            </a:r>
            <a:r>
              <a:rPr lang="it-IT" dirty="0">
                <a:solidFill>
                  <a:srgbClr val="666666"/>
                </a:solidFill>
              </a:rPr>
              <a:t> </a:t>
            </a:r>
            <a:r>
              <a:rPr lang="it-IT" dirty="0" err="1">
                <a:solidFill>
                  <a:srgbClr val="666666"/>
                </a:solidFill>
              </a:rPr>
              <a:t>been</a:t>
            </a:r>
            <a:r>
              <a:rPr lang="it-IT" dirty="0">
                <a:solidFill>
                  <a:srgbClr val="666666"/>
                </a:solidFill>
              </a:rPr>
              <a:t> </a:t>
            </a:r>
            <a:r>
              <a:rPr lang="it-IT" dirty="0" err="1">
                <a:solidFill>
                  <a:srgbClr val="666666"/>
                </a:solidFill>
              </a:rPr>
              <a:t>working</a:t>
            </a:r>
            <a:r>
              <a:rPr lang="it-IT" dirty="0">
                <a:solidFill>
                  <a:srgbClr val="666666"/>
                </a:solidFill>
              </a:rPr>
              <a:t> with</a:t>
            </a:r>
            <a:r>
              <a:rPr lang="en" dirty="0">
                <a:solidFill>
                  <a:srgbClr val="666666"/>
                </a:solidFill>
              </a:rPr>
              <a:t>:</a:t>
            </a:r>
          </a:p>
          <a:p>
            <a:pPr>
              <a:buClr>
                <a:srgbClr val="666666"/>
              </a:buClr>
              <a:buFontTx/>
              <a:buChar char="-"/>
            </a:pPr>
            <a:r>
              <a:rPr lang="en" dirty="0">
                <a:solidFill>
                  <a:srgbClr val="666666"/>
                </a:solidFill>
              </a:rPr>
              <a:t>M</a:t>
            </a:r>
            <a:r>
              <a:rPr lang="it-IT" dirty="0">
                <a:solidFill>
                  <a:srgbClr val="666666"/>
                </a:solidFill>
              </a:rPr>
              <a:t>a</a:t>
            </a:r>
            <a:r>
              <a:rPr lang="en" dirty="0">
                <a:solidFill>
                  <a:srgbClr val="666666"/>
                </a:solidFill>
              </a:rPr>
              <a:t>tlab</a:t>
            </a:r>
          </a:p>
          <a:p>
            <a:pPr>
              <a:buClr>
                <a:srgbClr val="666666"/>
              </a:buClr>
              <a:buFontTx/>
              <a:buChar char="-"/>
            </a:pPr>
            <a:r>
              <a:rPr lang="en" dirty="0">
                <a:solidFill>
                  <a:srgbClr val="666666"/>
                </a:solidFill>
              </a:rPr>
              <a:t>Knime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247"/>
        <p:cNvGrpSpPr/>
        <p:nvPr/>
      </p:nvGrpSpPr>
      <p:grpSpPr>
        <a:xfrm>
          <a:off x="0" y="0"/>
          <a:ext cx="0" cy="0"/>
          <a:chOff x="0" y="0"/>
          <a:chExt cx="0" cy="0"/>
        </a:xfrm>
      </p:grpSpPr>
      <p:sp>
        <p:nvSpPr>
          <p:cNvPr id="249" name="Google Shape;249;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61" name="Immagine 60">
            <a:extLst>
              <a:ext uri="{FF2B5EF4-FFF2-40B4-BE49-F238E27FC236}">
                <a16:creationId xmlns:a16="http://schemas.microsoft.com/office/drawing/2014/main" id="{E13380DF-0976-3C4A-9DDA-C56E5DC8B3E4}"/>
              </a:ext>
            </a:extLst>
          </p:cNvPr>
          <p:cNvPicPr>
            <a:picLocks noChangeAspect="1"/>
          </p:cNvPicPr>
          <p:nvPr/>
        </p:nvPicPr>
        <p:blipFill>
          <a:blip r:embed="rId3"/>
          <a:stretch>
            <a:fillRect/>
          </a:stretch>
        </p:blipFill>
        <p:spPr>
          <a:xfrm>
            <a:off x="0" y="0"/>
            <a:ext cx="564856" cy="558266"/>
          </a:xfrm>
          <a:prstGeom prst="rect">
            <a:avLst/>
          </a:prstGeom>
        </p:spPr>
      </p:pic>
      <p:sp>
        <p:nvSpPr>
          <p:cNvPr id="62" name="Google Shape;137;p20">
            <a:extLst>
              <a:ext uri="{FF2B5EF4-FFF2-40B4-BE49-F238E27FC236}">
                <a16:creationId xmlns:a16="http://schemas.microsoft.com/office/drawing/2014/main" id="{6293AEC4-5B0E-D245-AC16-830BBABEF182}"/>
              </a:ext>
            </a:extLst>
          </p:cNvPr>
          <p:cNvSpPr txBox="1">
            <a:spLocks/>
          </p:cNvSpPr>
          <p:nvPr/>
        </p:nvSpPr>
        <p:spPr>
          <a:xfrm>
            <a:off x="128806" y="779646"/>
            <a:ext cx="8427978" cy="38501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it-IT" sz="2000" i="0" dirty="0">
                <a:solidFill>
                  <a:srgbClr val="666666"/>
                </a:solidFill>
              </a:rPr>
              <a:t>Dataset</a:t>
            </a:r>
            <a:endParaRPr lang="en" sz="2000" i="0" dirty="0">
              <a:solidFill>
                <a:srgbClr val="666666"/>
              </a:solidFill>
            </a:endParaRPr>
          </a:p>
          <a:p>
            <a:pPr marL="0" indent="0">
              <a:spcBef>
                <a:spcPts val="0"/>
              </a:spcBef>
              <a:buNone/>
            </a:pPr>
            <a:endParaRPr lang="en" sz="2000" i="0" dirty="0">
              <a:solidFill>
                <a:srgbClr val="666666"/>
              </a:solidFill>
              <a:effectLst/>
            </a:endParaRPr>
          </a:p>
          <a:p>
            <a:pPr marL="0" indent="0">
              <a:spcBef>
                <a:spcPts val="0"/>
              </a:spcBef>
              <a:buNone/>
            </a:pPr>
            <a:r>
              <a:rPr lang="en" dirty="0">
                <a:solidFill>
                  <a:srgbClr val="666666"/>
                </a:solidFill>
              </a:rPr>
              <a:t>44 </a:t>
            </a:r>
            <a:r>
              <a:rPr lang="it-IT" dirty="0">
                <a:solidFill>
                  <a:srgbClr val="666666"/>
                </a:solidFill>
              </a:rPr>
              <a:t>images of </a:t>
            </a:r>
            <a:r>
              <a:rPr lang="it-IT" dirty="0" err="1">
                <a:solidFill>
                  <a:srgbClr val="666666"/>
                </a:solidFill>
              </a:rPr>
              <a:t>metabolic</a:t>
            </a:r>
            <a:r>
              <a:rPr lang="it-IT" dirty="0">
                <a:solidFill>
                  <a:srgbClr val="666666"/>
                </a:solidFill>
              </a:rPr>
              <a:t> </a:t>
            </a:r>
            <a:r>
              <a:rPr lang="it-IT" dirty="0" err="1">
                <a:solidFill>
                  <a:srgbClr val="666666"/>
                </a:solidFill>
              </a:rPr>
              <a:t>tumour</a:t>
            </a:r>
            <a:r>
              <a:rPr lang="it-IT" dirty="0">
                <a:solidFill>
                  <a:srgbClr val="666666"/>
                </a:solidFill>
              </a:rPr>
              <a:t> </a:t>
            </a:r>
            <a:r>
              <a:rPr lang="it-IT" dirty="0" err="1">
                <a:solidFill>
                  <a:srgbClr val="666666"/>
                </a:solidFill>
              </a:rPr>
              <a:t>volumes</a:t>
            </a:r>
            <a:r>
              <a:rPr lang="it-IT" dirty="0">
                <a:solidFill>
                  <a:srgbClr val="666666"/>
                </a:solidFill>
              </a:rPr>
              <a:t> in </a:t>
            </a:r>
            <a:r>
              <a:rPr lang="it-IT" dirty="0" err="1">
                <a:solidFill>
                  <a:srgbClr val="666666"/>
                </a:solidFill>
              </a:rPr>
              <a:t>NIfTI</a:t>
            </a:r>
            <a:r>
              <a:rPr lang="it-IT" dirty="0">
                <a:solidFill>
                  <a:srgbClr val="666666"/>
                </a:solidFill>
              </a:rPr>
              <a:t> format.</a:t>
            </a:r>
          </a:p>
          <a:p>
            <a:pPr marL="0" indent="0">
              <a:spcBef>
                <a:spcPts val="0"/>
              </a:spcBef>
              <a:buNone/>
            </a:pPr>
            <a:endParaRPr lang="it-IT" dirty="0">
              <a:solidFill>
                <a:srgbClr val="666666"/>
              </a:solidFill>
              <a:effectLst/>
            </a:endParaRPr>
          </a:p>
          <a:p>
            <a:pPr marL="0" indent="0">
              <a:spcBef>
                <a:spcPts val="0"/>
              </a:spcBef>
              <a:buNone/>
            </a:pPr>
            <a:r>
              <a:rPr lang="it-IT" dirty="0" err="1">
                <a:solidFill>
                  <a:srgbClr val="666666"/>
                </a:solidFill>
              </a:rPr>
              <a:t>Based</a:t>
            </a:r>
            <a:r>
              <a:rPr lang="it-IT" dirty="0">
                <a:solidFill>
                  <a:srgbClr val="666666"/>
                </a:solidFill>
              </a:rPr>
              <a:t> on </a:t>
            </a:r>
            <a:r>
              <a:rPr lang="it-IT" dirty="0" err="1">
                <a:solidFill>
                  <a:srgbClr val="666666"/>
                </a:solidFill>
              </a:rPr>
              <a:t>synthetic</a:t>
            </a:r>
            <a:r>
              <a:rPr lang="it-IT" dirty="0">
                <a:solidFill>
                  <a:srgbClr val="666666"/>
                </a:solidFill>
              </a:rPr>
              <a:t> </a:t>
            </a:r>
            <a:r>
              <a:rPr lang="it-IT" dirty="0" err="1">
                <a:solidFill>
                  <a:srgbClr val="666666"/>
                </a:solidFill>
              </a:rPr>
              <a:t>lesion</a:t>
            </a:r>
            <a:r>
              <a:rPr lang="it-IT" dirty="0">
                <a:solidFill>
                  <a:srgbClr val="666666"/>
                </a:solidFill>
              </a:rPr>
              <a:t> </a:t>
            </a:r>
            <a:r>
              <a:rPr lang="it-IT" dirty="0" err="1">
                <a:solidFill>
                  <a:srgbClr val="666666"/>
                </a:solidFill>
              </a:rPr>
              <a:t>constructed</a:t>
            </a:r>
            <a:r>
              <a:rPr lang="it-IT" dirty="0">
                <a:solidFill>
                  <a:srgbClr val="666666"/>
                </a:solidFill>
              </a:rPr>
              <a:t> from </a:t>
            </a:r>
            <a:r>
              <a:rPr lang="it-IT" dirty="0" err="1">
                <a:solidFill>
                  <a:srgbClr val="666666"/>
                </a:solidFill>
              </a:rPr>
              <a:t>real</a:t>
            </a:r>
            <a:r>
              <a:rPr lang="it-IT" dirty="0">
                <a:solidFill>
                  <a:srgbClr val="666666"/>
                </a:solidFill>
              </a:rPr>
              <a:t> </a:t>
            </a:r>
            <a:r>
              <a:rPr lang="it-IT" dirty="0" err="1">
                <a:solidFill>
                  <a:srgbClr val="666666"/>
                </a:solidFill>
              </a:rPr>
              <a:t>patient</a:t>
            </a:r>
            <a:r>
              <a:rPr lang="it-IT" dirty="0">
                <a:solidFill>
                  <a:srgbClr val="666666"/>
                </a:solidFill>
              </a:rPr>
              <a:t> data.</a:t>
            </a:r>
          </a:p>
          <a:p>
            <a:pPr marL="0" indent="0">
              <a:spcBef>
                <a:spcPts val="0"/>
              </a:spcBef>
              <a:buNone/>
            </a:pPr>
            <a:endParaRPr lang="it-IT" dirty="0">
              <a:solidFill>
                <a:srgbClr val="666666"/>
              </a:solidFill>
              <a:effectLst/>
            </a:endParaRPr>
          </a:p>
          <a:p>
            <a:pPr marL="0" indent="0">
              <a:spcBef>
                <a:spcPts val="0"/>
              </a:spcBef>
              <a:buNone/>
            </a:pPr>
            <a:r>
              <a:rPr lang="it-IT" dirty="0" err="1">
                <a:solidFill>
                  <a:srgbClr val="666666"/>
                </a:solidFill>
              </a:rPr>
              <a:t>Segmented</a:t>
            </a:r>
            <a:r>
              <a:rPr lang="it-IT" dirty="0">
                <a:solidFill>
                  <a:srgbClr val="666666"/>
                </a:solidFill>
              </a:rPr>
              <a:t> </a:t>
            </a:r>
            <a:r>
              <a:rPr lang="it-IT" dirty="0" err="1">
                <a:solidFill>
                  <a:srgbClr val="666666"/>
                </a:solidFill>
              </a:rPr>
              <a:t>using</a:t>
            </a:r>
            <a:r>
              <a:rPr lang="it-IT" dirty="0">
                <a:solidFill>
                  <a:srgbClr val="666666"/>
                </a:solidFill>
              </a:rPr>
              <a:t> </a:t>
            </a:r>
            <a:r>
              <a:rPr lang="it-IT" dirty="0" err="1">
                <a:solidFill>
                  <a:srgbClr val="666666"/>
                </a:solidFill>
              </a:rPr>
              <a:t>two</a:t>
            </a:r>
            <a:r>
              <a:rPr lang="it-IT" dirty="0">
                <a:solidFill>
                  <a:srgbClr val="666666"/>
                </a:solidFill>
              </a:rPr>
              <a:t> </a:t>
            </a:r>
            <a:r>
              <a:rPr lang="it-IT" dirty="0" err="1">
                <a:solidFill>
                  <a:srgbClr val="666666"/>
                </a:solidFill>
              </a:rPr>
              <a:t>different</a:t>
            </a:r>
            <a:r>
              <a:rPr lang="it-IT" dirty="0">
                <a:solidFill>
                  <a:srgbClr val="666666"/>
                </a:solidFill>
              </a:rPr>
              <a:t> </a:t>
            </a:r>
            <a:r>
              <a:rPr lang="it-IT" dirty="0" err="1">
                <a:solidFill>
                  <a:srgbClr val="666666"/>
                </a:solidFill>
              </a:rPr>
              <a:t>thresholds</a:t>
            </a:r>
            <a:r>
              <a:rPr lang="it-IT" dirty="0">
                <a:solidFill>
                  <a:srgbClr val="666666"/>
                </a:solidFill>
              </a:rPr>
              <a:t>, one </a:t>
            </a:r>
            <a:r>
              <a:rPr lang="it-IT" dirty="0" err="1">
                <a:solidFill>
                  <a:srgbClr val="666666"/>
                </a:solidFill>
              </a:rPr>
              <a:t>adaptive</a:t>
            </a:r>
            <a:r>
              <a:rPr lang="it-IT" dirty="0">
                <a:solidFill>
                  <a:srgbClr val="666666"/>
                </a:solidFill>
              </a:rPr>
              <a:t> and one </a:t>
            </a:r>
            <a:r>
              <a:rPr lang="it-IT" dirty="0" err="1">
                <a:solidFill>
                  <a:srgbClr val="666666"/>
                </a:solidFill>
              </a:rPr>
              <a:t>fixed</a:t>
            </a:r>
            <a:r>
              <a:rPr lang="it-IT" dirty="0">
                <a:solidFill>
                  <a:srgbClr val="666666"/>
                </a:solidFill>
              </a:rPr>
              <a:t> [2].</a:t>
            </a:r>
          </a:p>
          <a:p>
            <a:pPr marL="0" indent="0">
              <a:spcBef>
                <a:spcPts val="0"/>
              </a:spcBef>
              <a:buNone/>
            </a:pPr>
            <a:endParaRPr lang="it-IT" dirty="0">
              <a:solidFill>
                <a:srgbClr val="666666"/>
              </a:solidFill>
            </a:endParaRPr>
          </a:p>
          <a:p>
            <a:pPr marL="0" indent="0">
              <a:spcBef>
                <a:spcPts val="0"/>
              </a:spcBef>
              <a:buNone/>
            </a:pPr>
            <a:r>
              <a:rPr lang="it-IT" dirty="0" err="1">
                <a:solidFill>
                  <a:srgbClr val="666666"/>
                </a:solidFill>
                <a:effectLst/>
              </a:rPr>
              <a:t>Mostly</a:t>
            </a:r>
            <a:r>
              <a:rPr lang="it-IT" dirty="0">
                <a:solidFill>
                  <a:srgbClr val="666666"/>
                </a:solidFill>
                <a:effectLst/>
              </a:rPr>
              <a:t> </a:t>
            </a:r>
            <a:r>
              <a:rPr lang="it-IT" dirty="0" err="1">
                <a:solidFill>
                  <a:srgbClr val="666666"/>
                </a:solidFill>
                <a:effectLst/>
              </a:rPr>
              <a:t>homogeneous</a:t>
            </a:r>
            <a:r>
              <a:rPr lang="it-IT" dirty="0">
                <a:solidFill>
                  <a:srgbClr val="666666"/>
                </a:solidFill>
                <a:effectLst/>
              </a:rPr>
              <a:t> </a:t>
            </a:r>
            <a:r>
              <a:rPr lang="it-IT" dirty="0" err="1">
                <a:solidFill>
                  <a:srgbClr val="666666"/>
                </a:solidFill>
              </a:rPr>
              <a:t>lesions</a:t>
            </a:r>
            <a:r>
              <a:rPr lang="it-IT" dirty="0">
                <a:solidFill>
                  <a:srgbClr val="666666"/>
                </a:solidFill>
                <a:effectLst/>
              </a:rPr>
              <a:t> (59%).</a:t>
            </a:r>
          </a:p>
          <a:p>
            <a:pPr marL="0" indent="0">
              <a:spcBef>
                <a:spcPts val="0"/>
              </a:spcBef>
              <a:buNone/>
            </a:pPr>
            <a:endParaRPr lang="it-IT" dirty="0">
              <a:solidFill>
                <a:srgbClr val="666666"/>
              </a:solidFill>
            </a:endParaRPr>
          </a:p>
          <a:p>
            <a:pPr marL="0" indent="0">
              <a:spcBef>
                <a:spcPts val="0"/>
              </a:spcBef>
              <a:buNone/>
            </a:pPr>
            <a:r>
              <a:rPr lang="it-IT" dirty="0">
                <a:solidFill>
                  <a:srgbClr val="666666"/>
                </a:solidFill>
              </a:rPr>
              <a:t>Some </a:t>
            </a:r>
            <a:r>
              <a:rPr lang="it-IT" dirty="0" err="1">
                <a:solidFill>
                  <a:srgbClr val="666666"/>
                </a:solidFill>
              </a:rPr>
              <a:t>lesions</a:t>
            </a:r>
            <a:r>
              <a:rPr lang="it-IT" dirty="0">
                <a:solidFill>
                  <a:srgbClr val="666666"/>
                </a:solidFill>
              </a:rPr>
              <a:t> </a:t>
            </a:r>
            <a:r>
              <a:rPr lang="it-IT" dirty="0" err="1">
                <a:solidFill>
                  <a:srgbClr val="666666"/>
                </a:solidFill>
              </a:rPr>
              <a:t>very</a:t>
            </a:r>
            <a:r>
              <a:rPr lang="it-IT" dirty="0">
                <a:solidFill>
                  <a:srgbClr val="666666"/>
                </a:solidFill>
              </a:rPr>
              <a:t> </a:t>
            </a:r>
            <a:r>
              <a:rPr lang="it-IT" dirty="0" err="1">
                <a:solidFill>
                  <a:srgbClr val="666666"/>
                </a:solidFill>
              </a:rPr>
              <a:t>similar</a:t>
            </a:r>
            <a:r>
              <a:rPr lang="it-IT" dirty="0">
                <a:solidFill>
                  <a:srgbClr val="666666"/>
                </a:solidFill>
              </a:rPr>
              <a:t>.</a:t>
            </a:r>
          </a:p>
          <a:p>
            <a:pPr marL="0" indent="0">
              <a:spcBef>
                <a:spcPts val="0"/>
              </a:spcBef>
              <a:buNone/>
            </a:pPr>
            <a:endParaRPr lang="it-IT" i="0" dirty="0">
              <a:solidFill>
                <a:srgbClr val="666666"/>
              </a:solidFill>
              <a:effectLst/>
            </a:endParaRPr>
          </a:p>
        </p:txBody>
      </p:sp>
    </p:spTree>
    <p:extLst>
      <p:ext uri="{BB962C8B-B14F-4D97-AF65-F5344CB8AC3E}">
        <p14:creationId xmlns:p14="http://schemas.microsoft.com/office/powerpoint/2010/main" val="2948443254"/>
      </p:ext>
    </p:extLst>
  </p:cSld>
  <p:clrMapOvr>
    <a:masterClrMapping/>
  </p:clrMapOvr>
</p:sld>
</file>

<file path=ppt/theme/theme1.xml><?xml version="1.0" encoding="utf-8"?>
<a:theme xmlns:a="http://schemas.openxmlformats.org/drawingml/2006/main" name="Ulyss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2424</TotalTime>
  <Words>2218</Words>
  <Application>Microsoft Office PowerPoint</Application>
  <PresentationFormat>Presentazione su schermo (16:9)</PresentationFormat>
  <Paragraphs>388</Paragraphs>
  <Slides>62</Slides>
  <Notes>57</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62</vt:i4>
      </vt:variant>
    </vt:vector>
  </HeadingPairs>
  <TitlesOfParts>
    <vt:vector size="69" baseType="lpstr">
      <vt:lpstr>Arial</vt:lpstr>
      <vt:lpstr>Calibri</vt:lpstr>
      <vt:lpstr>Nunito Sans</vt:lpstr>
      <vt:lpstr>Wingdings</vt:lpstr>
      <vt:lpstr>Cambria Math</vt:lpstr>
      <vt:lpstr>Georgia</vt:lpstr>
      <vt:lpstr>Ulysses template</vt:lpstr>
      <vt:lpstr>MEDICAL IMAGING &amp; BIG DATA PROJECT</vt:lpstr>
      <vt:lpstr>Table of contents</vt:lpstr>
      <vt:lpstr>1. Introduction</vt:lpstr>
      <vt:lpstr>Presentazione standard di PowerPoint</vt:lpstr>
      <vt:lpstr>Presentazione standard di PowerPoint</vt:lpstr>
      <vt:lpstr>Presentazione standard di PowerPoint</vt:lpstr>
      <vt:lpstr>2. Goal of the project &amp; dataset</vt:lpstr>
      <vt:lpstr>Presentazione standard di PowerPoint</vt:lpstr>
      <vt:lpstr>Presentazione standard di PowerPoint</vt:lpstr>
      <vt:lpstr>Presentazione standard di PowerPoint</vt:lpstr>
      <vt:lpstr>3. Feature extraction</vt:lpstr>
      <vt:lpstr>Presentazione standard di PowerPoint</vt:lpstr>
      <vt:lpstr>Presentazione standard di PowerPoint</vt:lpstr>
      <vt:lpstr>Features extracted  GLCM (Gray Level Co-Occurence Matrix): 9/59 This matrix quantifies the number of times that the combinations of level dimensions occur in two pixels. They are: energy, contrast, dissimalrity, homogeneity, correlation, autocorrelation, variance, sum average and entropy.   GLRLM (Gray Level Run Length Matrix): 13/59 Quantifies the length of number of consecutive pixels for each level of gray along one dimension.   Both GLCM and GLRLM are rotation dependent.   </vt:lpstr>
      <vt:lpstr>Presentazione standard di PowerPoint</vt:lpstr>
      <vt:lpstr>4. Feature Selection</vt:lpstr>
      <vt:lpstr>Presentazione standard di PowerPoint</vt:lpstr>
      <vt:lpstr>Presentazione standard di PowerPoint</vt:lpstr>
      <vt:lpstr>Presentazione standard di PowerPoint</vt:lpstr>
      <vt:lpstr>Presentazione standard di PowerPoint</vt:lpstr>
      <vt:lpstr>5. Classification model</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CONCLUSIONS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This template is for a SlideDoc</vt:lpstr>
      <vt:lpstr>Hello! Nice to meet you</vt:lpstr>
      <vt:lpstr>Presentazione standard di PowerPoint</vt:lpstr>
      <vt:lpstr>This is a slide title</vt:lpstr>
      <vt:lpstr>You can also split your content</vt:lpstr>
      <vt:lpstr>In two or three columns</vt:lpstr>
      <vt:lpstr>A picture is worth a thousand words</vt:lpstr>
      <vt:lpstr>Want big impact? Use big image.</vt:lpstr>
      <vt:lpstr>And tables to compare data</vt:lpstr>
      <vt:lpstr>Maps</vt:lpstr>
      <vt:lpstr>89,526,124</vt:lpstr>
      <vt:lpstr>And even more numbers</vt:lpstr>
      <vt:lpstr>Our process is easy</vt:lpstr>
      <vt:lpstr>Let’s review some concepts</vt:lpstr>
      <vt:lpstr>You can insert graphs from Google Sheets</vt:lpstr>
      <vt:lpstr>Android Project</vt:lpstr>
      <vt:lpstr>iPhone Project</vt:lpstr>
      <vt:lpstr>Tablet Project</vt:lpstr>
      <vt:lpstr>Desktop Project</vt:lpstr>
      <vt:lpstr>Thank you very much for your time</vt:lpstr>
      <vt:lpstr>Credits</vt:lpstr>
      <vt:lpstr>Presentation design</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(OR SLIDEDOC) TITLE</dc:title>
  <dc:creator>Lorenzo Mammana</dc:creator>
  <cp:lastModifiedBy>Lorenzo Mammana</cp:lastModifiedBy>
  <cp:revision>237</cp:revision>
  <dcterms:modified xsi:type="dcterms:W3CDTF">2019-04-10T13:09:38Z</dcterms:modified>
</cp:coreProperties>
</file>